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0" r:id="rId3"/>
    <p:sldId id="263" r:id="rId4"/>
    <p:sldId id="257" r:id="rId5"/>
    <p:sldId id="261" r:id="rId6"/>
    <p:sldId id="262" r:id="rId7"/>
    <p:sldId id="285" r:id="rId8"/>
    <p:sldId id="274" r:id="rId9"/>
    <p:sldId id="258" r:id="rId10"/>
    <p:sldId id="264" r:id="rId11"/>
    <p:sldId id="284" r:id="rId12"/>
    <p:sldId id="278" r:id="rId13"/>
    <p:sldId id="275" r:id="rId14"/>
    <p:sldId id="268" r:id="rId15"/>
    <p:sldId id="280" r:id="rId16"/>
    <p:sldId id="281" r:id="rId17"/>
    <p:sldId id="286" r:id="rId18"/>
    <p:sldId id="269" r:id="rId19"/>
    <p:sldId id="272" r:id="rId20"/>
    <p:sldId id="270" r:id="rId21"/>
    <p:sldId id="283" r:id="rId22"/>
    <p:sldId id="28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et" initials="H" lastIdx="5" clrIdx="0">
    <p:extLst>
      <p:ext uri="{19B8F6BF-5375-455C-9EA6-DF929625EA0E}">
        <p15:presenceInfo xmlns:p15="http://schemas.microsoft.com/office/powerpoint/2012/main" userId="Harri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618"/>
    <a:srgbClr val="163052"/>
    <a:srgbClr val="F6F6F1"/>
    <a:srgbClr val="F1F0E9"/>
    <a:srgbClr val="A9C7DE"/>
    <a:srgbClr val="BFDFED"/>
    <a:srgbClr val="6E92AD"/>
    <a:srgbClr val="105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83" autoAdjust="0"/>
  </p:normalViewPr>
  <p:slideViewPr>
    <p:cSldViewPr snapToGrid="0" snapToObjects="1">
      <p:cViewPr varScale="1">
        <p:scale>
          <a:sx n="89" d="100"/>
          <a:sy n="89" d="100"/>
        </p:scale>
        <p:origin x="1560" y="84"/>
      </p:cViewPr>
      <p:guideLst>
        <p:guide orient="horz" pos="2160"/>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A67B-E6B2-4687-A3B4-EAA5666FB3FE}" type="datetimeFigureOut">
              <a:rPr lang="en-US" smtClean="0"/>
              <a:t>3/6/2020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5727B-D726-474C-B323-D01F6A2C3B7E}" type="slidenum">
              <a:rPr lang="en-US" smtClean="0"/>
              <a:t>‹#›</a:t>
            </a:fld>
            <a:endParaRPr lang="en-US" dirty="0"/>
          </a:p>
        </p:txBody>
      </p:sp>
    </p:spTree>
    <p:extLst>
      <p:ext uri="{BB962C8B-B14F-4D97-AF65-F5344CB8AC3E}">
        <p14:creationId xmlns:p14="http://schemas.microsoft.com/office/powerpoint/2010/main" val="317928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Educator Central: Pathways to Credentials and Degrees for Infant-Toddler Educators is an on-line initiative that focuses on the careers of infant-toddler educators, seeking to advance their education and improve their competencies. Early Educator Central leverages previous federal investment in high quality coursework in support of infant-toddler educators, providing access to these courses. Besides leveraging these courses, and making them readily available, Early Educator Central is responsive to other professionals in the system, with other exciting and helpful tools to meet the needs of early childhood administrators, trainers and coaches, higher education professionals, and professional development systems leaders.</a:t>
            </a:r>
          </a:p>
        </p:txBody>
      </p:sp>
      <p:sp>
        <p:nvSpPr>
          <p:cNvPr id="4" name="Slide Number Placeholder 3"/>
          <p:cNvSpPr>
            <a:spLocks noGrp="1"/>
          </p:cNvSpPr>
          <p:nvPr>
            <p:ph type="sldNum" sz="quarter" idx="10"/>
          </p:nvPr>
        </p:nvSpPr>
        <p:spPr/>
        <p:txBody>
          <a:bodyPr/>
          <a:lstStyle/>
          <a:p>
            <a:fld id="{9705727B-D726-474C-B323-D01F6A2C3B7E}" type="slidenum">
              <a:rPr lang="en-US" smtClean="0"/>
              <a:t>1</a:t>
            </a:fld>
            <a:endParaRPr lang="en-US" dirty="0"/>
          </a:p>
        </p:txBody>
      </p:sp>
    </p:spTree>
    <p:extLst>
      <p:ext uri="{BB962C8B-B14F-4D97-AF65-F5344CB8AC3E}">
        <p14:creationId xmlns:p14="http://schemas.microsoft.com/office/powerpoint/2010/main" val="98859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Observing practice in the classroom or family child care setting can be difficult to do.  Through the link to the Coaching Companion, which is a free online digital observation tool, teachers can upload videos to share with supervisors, coaches.  In a higher education context, the Coaching Companion can be used by faculty to observe how educators are doing in implementing their knowledge in the classroom.  Another option is for a cadre of supervisors or coaches to use this together with teachers and providers.</a:t>
            </a:r>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13</a:t>
            </a:fld>
            <a:endParaRPr lang="en-US" dirty="0"/>
          </a:p>
        </p:txBody>
      </p:sp>
    </p:spTree>
    <p:extLst>
      <p:ext uri="{BB962C8B-B14F-4D97-AF65-F5344CB8AC3E}">
        <p14:creationId xmlns:p14="http://schemas.microsoft.com/office/powerpoint/2010/main" val="46896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Coaching Companion was developed by the University of Washington through</a:t>
            </a:r>
            <a:r>
              <a:rPr lang="en-US" baseline="0" dirty="0"/>
              <a:t> their work as a national center for the federal government.  The Coaching Companion is linked to Early Educator Central and it provides some great resources! </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14</a:t>
            </a:fld>
            <a:endParaRPr lang="en-US" dirty="0"/>
          </a:p>
        </p:txBody>
      </p:sp>
    </p:spTree>
    <p:extLst>
      <p:ext uri="{BB962C8B-B14F-4D97-AF65-F5344CB8AC3E}">
        <p14:creationId xmlns:p14="http://schemas.microsoft.com/office/powerpoint/2010/main" val="51933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practical support</a:t>
            </a:r>
            <a:r>
              <a:rPr lang="en-US" baseline="0" dirty="0"/>
              <a:t> you’ll see on the Teaching Supports part of Early Educator Central is infant-toddler video clips, which can allow educators to observe and discuss good practice.  These can be used as part of training and coursework.  </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15</a:t>
            </a:fld>
            <a:endParaRPr lang="en-US" dirty="0"/>
          </a:p>
        </p:txBody>
      </p:sp>
    </p:spTree>
    <p:extLst>
      <p:ext uri="{BB962C8B-B14F-4D97-AF65-F5344CB8AC3E}">
        <p14:creationId xmlns:p14="http://schemas.microsoft.com/office/powerpoint/2010/main" val="428316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there’s more in</a:t>
            </a:r>
            <a:r>
              <a:rPr lang="en-US" baseline="0" dirty="0"/>
              <a:t> teaching supports.  If you’re a course developer, you might want to check out the annotated bibliographies that could be used to inform your design of classes for infant toddler educators.  </a:t>
            </a:r>
          </a:p>
          <a:p>
            <a:r>
              <a:rPr lang="en-US" baseline="0" dirty="0"/>
              <a:t>At the same time, you can also find good information about how to successfully include infant-toddler courses in higher education as well as family child care providers in higher education!  The guide to including family child care providers is written by a team of higher education faculty working with family child care providers.</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16</a:t>
            </a:fld>
            <a:endParaRPr lang="en-US" dirty="0"/>
          </a:p>
        </p:txBody>
      </p:sp>
    </p:spTree>
    <p:extLst>
      <p:ext uri="{BB962C8B-B14F-4D97-AF65-F5344CB8AC3E}">
        <p14:creationId xmlns:p14="http://schemas.microsoft.com/office/powerpoint/2010/main" val="403261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Early Educator Central has several system supports.  We will start with the professional development system cost brief.  That is a mouthful- but this is a tool that can be used to help inform planning and development of both statewide PD systems for helping people acquire credentials and degrees  It can also be used by programs.  It has many diverse users- could be used to plan a pre-k initiative or to plan for infant-toddler initiatives, for example, and it supports PD systems beyond those serving infants and toddlers.</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18</a:t>
            </a:fld>
            <a:endParaRPr lang="en-US" dirty="0"/>
          </a:p>
        </p:txBody>
      </p:sp>
    </p:spTree>
    <p:extLst>
      <p:ext uri="{BB962C8B-B14F-4D97-AF65-F5344CB8AC3E}">
        <p14:creationId xmlns:p14="http://schemas.microsoft.com/office/powerpoint/2010/main" val="1595714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Here’s some more background</a:t>
            </a:r>
            <a:r>
              <a:rPr lang="en-US" baseline="0" dirty="0"/>
              <a:t> on the types of questions you might answer with the PD tool</a:t>
            </a:r>
            <a:endParaRPr lang="en-US" dirty="0"/>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19</a:t>
            </a:fld>
            <a:endParaRPr lang="en-US" dirty="0"/>
          </a:p>
        </p:txBody>
      </p:sp>
    </p:spTree>
    <p:extLst>
      <p:ext uri="{BB962C8B-B14F-4D97-AF65-F5344CB8AC3E}">
        <p14:creationId xmlns:p14="http://schemas.microsoft.com/office/powerpoint/2010/main" val="363564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a:p>
          <a:p>
            <a:r>
              <a:rPr lang="en-US" altLang="en-US" baseline="0" dirty="0"/>
              <a:t>Transfer and articulation of credit towards AA and BA degrees is a large issue in early childhood.  Early Educator Central has a lot of resources including templates that can be used to create articulation agreements, actual agreements from around the country, and guidance and advice for those working on this topic.</a:t>
            </a:r>
            <a:endParaRPr lang="en-US" altLang="en-US" dirty="0"/>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20</a:t>
            </a:fld>
            <a:endParaRPr lang="en-US" dirty="0"/>
          </a:p>
        </p:txBody>
      </p:sp>
    </p:spTree>
    <p:extLst>
      <p:ext uri="{BB962C8B-B14F-4D97-AF65-F5344CB8AC3E}">
        <p14:creationId xmlns:p14="http://schemas.microsoft.com/office/powerpoint/2010/main" val="161009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there are some additional resources on system supports.</a:t>
            </a:r>
          </a:p>
        </p:txBody>
      </p:sp>
      <p:sp>
        <p:nvSpPr>
          <p:cNvPr id="4" name="Slide Number Placeholder 3"/>
          <p:cNvSpPr>
            <a:spLocks noGrp="1"/>
          </p:cNvSpPr>
          <p:nvPr>
            <p:ph type="sldNum" sz="quarter" idx="10"/>
          </p:nvPr>
        </p:nvSpPr>
        <p:spPr/>
        <p:txBody>
          <a:bodyPr/>
          <a:lstStyle/>
          <a:p>
            <a:fld id="{9705727B-D726-474C-B323-D01F6A2C3B7E}" type="slidenum">
              <a:rPr lang="en-US" smtClean="0"/>
              <a:t>21</a:t>
            </a:fld>
            <a:endParaRPr lang="en-US" dirty="0"/>
          </a:p>
        </p:txBody>
      </p:sp>
    </p:spTree>
    <p:extLst>
      <p:ext uri="{BB962C8B-B14F-4D97-AF65-F5344CB8AC3E}">
        <p14:creationId xmlns:p14="http://schemas.microsoft.com/office/powerpoint/2010/main" val="391049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Banners- digital banners that can be posted on websites</a:t>
            </a:r>
            <a:r>
              <a:rPr lang="en-US" baseline="0" dirty="0"/>
              <a:t> and link directly to Early Educator Central</a:t>
            </a:r>
          </a:p>
          <a:p>
            <a:r>
              <a:rPr lang="en-US" baseline="0" dirty="0"/>
              <a:t>Social Media Messages- messages to spread the word about different aspects of Early Educator Central that appeal to different audiences</a:t>
            </a:r>
          </a:p>
          <a:p>
            <a:r>
              <a:rPr lang="en-US" baseline="0" dirty="0"/>
              <a:t>Factsheet- a lively infographic to describe Early Educator Central</a:t>
            </a:r>
          </a:p>
          <a:p>
            <a:r>
              <a:rPr lang="en-US" baseline="0" dirty="0"/>
              <a:t>Talking Points- basic information on Early Educator Central</a:t>
            </a:r>
          </a:p>
          <a:p>
            <a:r>
              <a:rPr lang="en-US" baseline="0" dirty="0"/>
              <a:t>FAQs- Frequently asked questions that may be of value</a:t>
            </a:r>
          </a:p>
          <a:p>
            <a:r>
              <a:rPr lang="en-US" baseline="0" dirty="0"/>
              <a:t>PowerPoint- we’ve excerpted from the PowerPoint for today’s discussion</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22</a:t>
            </a:fld>
            <a:endParaRPr lang="en-US" dirty="0"/>
          </a:p>
        </p:txBody>
      </p:sp>
    </p:spTree>
    <p:extLst>
      <p:ext uri="{BB962C8B-B14F-4D97-AF65-F5344CB8AC3E}">
        <p14:creationId xmlns:p14="http://schemas.microsoft.com/office/powerpoint/2010/main" val="692244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Educator Central: Pathways to Credentials and Degrees for Infant-Toddler Educators is an on-line initiative that focuses on the careers of infant-toddler educators, seeking to advance their education and improve their competencies. Early Educator Central leverages previous federal investment in high quality coursework in support of infant-toddler educators, providing access to these courses. Besides leveraging these courses, and making them readily available, Early Educator Central is responsive to other professionals in the system, with other exciting and helpful tools to meet the needs of early childhood administrators, trainers and coaches, higher education professionals, and professional development systems leaders.</a:t>
            </a:r>
          </a:p>
        </p:txBody>
      </p:sp>
      <p:sp>
        <p:nvSpPr>
          <p:cNvPr id="4" name="Slide Number Placeholder 3"/>
          <p:cNvSpPr>
            <a:spLocks noGrp="1"/>
          </p:cNvSpPr>
          <p:nvPr>
            <p:ph type="sldNum" sz="quarter" idx="10"/>
          </p:nvPr>
        </p:nvSpPr>
        <p:spPr/>
        <p:txBody>
          <a:bodyPr/>
          <a:lstStyle/>
          <a:p>
            <a:fld id="{9705727B-D726-474C-B323-D01F6A2C3B7E}" type="slidenum">
              <a:rPr lang="en-US" smtClean="0"/>
              <a:t>2</a:t>
            </a:fld>
            <a:endParaRPr lang="en-US" dirty="0"/>
          </a:p>
        </p:txBody>
      </p:sp>
    </p:spTree>
    <p:extLst>
      <p:ext uri="{BB962C8B-B14F-4D97-AF65-F5344CB8AC3E}">
        <p14:creationId xmlns:p14="http://schemas.microsoft.com/office/powerpoint/2010/main" val="166224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national landscape provides part of the impetus for Early Educator Central.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federal child care law provides for a focus on professionals working with children, calling for some new areas for training as well as support for career pathways.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significant initiative from HHS is the Early Head Start- Child Care Partnerships which were initiated in 2015.  These partnerships bring together child care and Early Head Start.  There is a focus on the infant-toddler workforce and educators in this program must, at a minimum, have a CDA.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3</a:t>
            </a:fld>
            <a:endParaRPr lang="en-US" dirty="0"/>
          </a:p>
        </p:txBody>
      </p:sp>
    </p:spTree>
    <p:extLst>
      <p:ext uri="{BB962C8B-B14F-4D97-AF65-F5344CB8AC3E}">
        <p14:creationId xmlns:p14="http://schemas.microsoft.com/office/powerpoint/2010/main" val="149041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a:t>
            </a:r>
            <a:r>
              <a:rPr lang="en-US" baseline="0" dirty="0"/>
              <a:t> Educator Central has very well respected credible sponsors and partners.  Federal agencies are involved who used federal dollars to develop coursework/curriculum that can become part of the pathway in attaining a credential or degree.</a:t>
            </a:r>
          </a:p>
          <a:p>
            <a:r>
              <a:rPr lang="en-US" baseline="0" dirty="0"/>
              <a:t>Both the federal Child Care and Head Start offices are sponsors.</a:t>
            </a:r>
          </a:p>
          <a:p>
            <a:r>
              <a:rPr lang="en-US" baseline="0" dirty="0"/>
              <a:t>From the beginning there was great contribution to the site from many stakeholders in its development.  </a:t>
            </a:r>
          </a:p>
          <a:p>
            <a:r>
              <a:rPr lang="en-US" baseline="0" dirty="0"/>
              <a:t>The project was incubated by 3 well regarded early childhood organizations: ICF International , ZERO TO THREE and NAEYC</a:t>
            </a:r>
          </a:p>
          <a:p>
            <a:r>
              <a:rPr lang="en-US" baseline="0" dirty="0"/>
              <a:t>An expert panel also participated and provided advice and feedback</a:t>
            </a:r>
            <a:endParaRPr lang="en-US" dirty="0"/>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4</a:t>
            </a:fld>
            <a:endParaRPr lang="en-US" dirty="0"/>
          </a:p>
        </p:txBody>
      </p:sp>
    </p:spTree>
    <p:extLst>
      <p:ext uri="{BB962C8B-B14F-4D97-AF65-F5344CB8AC3E}">
        <p14:creationId xmlns:p14="http://schemas.microsoft.com/office/powerpoint/2010/main" val="62007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Educator Central focuses on four key audiences-</a:t>
            </a:r>
          </a:p>
          <a:p>
            <a:r>
              <a:rPr lang="en-US" dirty="0"/>
              <a:t>Early childhood teachers who work</a:t>
            </a:r>
            <a:r>
              <a:rPr lang="en-US" baseline="0" dirty="0"/>
              <a:t> directly with young children, including both centers and family child care homes</a:t>
            </a:r>
          </a:p>
          <a:p>
            <a:r>
              <a:rPr lang="en-US" baseline="0" dirty="0"/>
              <a:t>Administrators who direct early childhood programs</a:t>
            </a:r>
          </a:p>
          <a:p>
            <a:r>
              <a:rPr lang="en-US" baseline="0" dirty="0"/>
              <a:t>Trainers, coaches and others who support teachers and programs in implementing quality practices</a:t>
            </a:r>
          </a:p>
          <a:p>
            <a:r>
              <a:rPr lang="en-US" baseline="0" dirty="0"/>
              <a:t>PD system leaders who include higher education faculty and curriculum designer as well as professional development system leaders and policymakers at the state level and within local agencies.</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5</a:t>
            </a:fld>
            <a:endParaRPr lang="en-US" dirty="0"/>
          </a:p>
        </p:txBody>
      </p:sp>
    </p:spTree>
    <p:extLst>
      <p:ext uri="{BB962C8B-B14F-4D97-AF65-F5344CB8AC3E}">
        <p14:creationId xmlns:p14="http://schemas.microsoft.com/office/powerpoint/2010/main" val="264469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a:t>
            </a:r>
            <a:r>
              <a:rPr lang="en-US" baseline="0" dirty="0"/>
              <a:t> Educator Central has an intuitive design.  These are the big 3 categories for organization that you’ll see when you visit the web site: Career Pathways and Coursework; Teaching Supports; and System Supports. </a:t>
            </a:r>
          </a:p>
          <a:p>
            <a:r>
              <a:rPr lang="en-US" baseline="0" dirty="0"/>
              <a:t>In the next slides we’ll explore the resources that are organized into these areas of career pathway/coursework; teaching supports; and system supports.  This slide gives you highlights of resources you will find in Early Educator Central.</a:t>
            </a:r>
            <a:endParaRPr lang="en-US" dirty="0"/>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6</a:t>
            </a:fld>
            <a:endParaRPr lang="en-US" dirty="0"/>
          </a:p>
        </p:txBody>
      </p:sp>
    </p:spTree>
    <p:extLst>
      <p:ext uri="{BB962C8B-B14F-4D97-AF65-F5344CB8AC3E}">
        <p14:creationId xmlns:p14="http://schemas.microsoft.com/office/powerpoint/2010/main" val="347387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Educator Central is a gateway to free and low-cost courses that were all directly sponsored by the federal government, specifically Administration</a:t>
            </a:r>
            <a:r>
              <a:rPr lang="en-US" baseline="0" dirty="0"/>
              <a:t> for Children and Families/Office of Head Start; Centers for Disease Control and Prevention; and Department of Defense.  </a:t>
            </a:r>
          </a:p>
          <a:p>
            <a:endParaRPr lang="en-US" baseline="0" dirty="0"/>
          </a:p>
          <a:p>
            <a:r>
              <a:rPr lang="en-US" baseline="0" dirty="0"/>
              <a:t>Importantly, these courses can be searched by roles and other key indicators.</a:t>
            </a:r>
          </a:p>
          <a:p>
            <a:endParaRPr lang="en-US" baseline="0" dirty="0"/>
          </a:p>
          <a:p>
            <a:r>
              <a:rPr lang="en-US" baseline="0" dirty="0"/>
              <a:t>And, as we said at the beginning, these are pathway courses for the CDA requirements as well as other courses to help many types of professionals such as early childhood administrators or directors, trainers, coaches, higher education and Professional Development system leaders. </a:t>
            </a:r>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8</a:t>
            </a:fld>
            <a:endParaRPr lang="en-US" dirty="0"/>
          </a:p>
        </p:txBody>
      </p:sp>
    </p:spTree>
    <p:extLst>
      <p:ext uri="{BB962C8B-B14F-4D97-AF65-F5344CB8AC3E}">
        <p14:creationId xmlns:p14="http://schemas.microsoft.com/office/powerpoint/2010/main" val="291657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slide and the next one, we review the coursework that is available through Early Educator Central.  When you visit the website, you’ll find brief descriptions of each course that can be reviewed before following the link to get to the full course itself.  You can search for courses by role and other key indicators.  All of these courses were developed directly with federal funds by ACF, the Department of Defense, or the Centers for Disease Control and Prevention.  All of these courses are free or low cost.   And, as the last column shows, one option for finding coursework is to search by audience. </a:t>
            </a:r>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9</a:t>
            </a:fld>
            <a:endParaRPr lang="en-US" dirty="0"/>
          </a:p>
        </p:txBody>
      </p:sp>
    </p:spTree>
    <p:extLst>
      <p:ext uri="{BB962C8B-B14F-4D97-AF65-F5344CB8AC3E}">
        <p14:creationId xmlns:p14="http://schemas.microsoft.com/office/powerpoint/2010/main" val="50629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a:p>
          <a:p>
            <a:r>
              <a:rPr lang="en-US" altLang="en-US" baseline="0" dirty="0"/>
              <a:t>Teaching Supports constitutes the second big portion of Early Educator Central.  Teaching Supports are aimed at professionals who support the teachers, such as administrators, coaches, PD systems leaders, etc.  This part of Early Educator Central features a coursework frame using the Know See Do Improve framework, which is to impact and enhance teacher and provider practice. All courses on the website have been analyzed using this framework.  In addition, the framework is available as a fillable PDF file so that those developing courses can use it.  A state PD system might want to apply it to any courses that they are authorizing whether for credit or not and a local PD leader might want to use this framework to ensure quality practices are being implemented. You can also use the online application process to upload a course you want us to consider for inclusion on the site. The online application takes you through a questionnaire that includes our required criteria. </a:t>
            </a:r>
          </a:p>
          <a:p>
            <a:endParaRPr lang="en-US" dirty="0"/>
          </a:p>
        </p:txBody>
      </p:sp>
      <p:sp>
        <p:nvSpPr>
          <p:cNvPr id="4" name="Slide Number Placeholder 3"/>
          <p:cNvSpPr>
            <a:spLocks noGrp="1"/>
          </p:cNvSpPr>
          <p:nvPr>
            <p:ph type="sldNum" sz="quarter" idx="10"/>
          </p:nvPr>
        </p:nvSpPr>
        <p:spPr/>
        <p:txBody>
          <a:bodyPr/>
          <a:lstStyle/>
          <a:p>
            <a:fld id="{9705727B-D726-474C-B323-D01F6A2C3B7E}" type="slidenum">
              <a:rPr lang="en-US" smtClean="0"/>
              <a:t>12</a:t>
            </a:fld>
            <a:endParaRPr lang="en-US" dirty="0"/>
          </a:p>
        </p:txBody>
      </p:sp>
    </p:spTree>
    <p:extLst>
      <p:ext uri="{BB962C8B-B14F-4D97-AF65-F5344CB8AC3E}">
        <p14:creationId xmlns:p14="http://schemas.microsoft.com/office/powerpoint/2010/main" val="332287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earlyeducatorcentral.acf.hhs.gov/"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earlyeducatorcentral.acf.hhs.gov/"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earlyeducatorcentral.acf.hhs.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001000" cy="1470025"/>
          </a:xfrm>
        </p:spPr>
        <p:txBody>
          <a:bodyPr/>
          <a:lstStyle>
            <a:lvl1pPr>
              <a:defRPr>
                <a:solidFill>
                  <a:srgbClr val="2D2618"/>
                </a:solidFill>
              </a:defRPr>
            </a:lvl1pPr>
          </a:lstStyle>
          <a:p>
            <a:r>
              <a:rPr lang="en-US" dirty="0"/>
              <a:t>Click to edit Master title style</a:t>
            </a:r>
          </a:p>
        </p:txBody>
      </p:sp>
      <p:sp>
        <p:nvSpPr>
          <p:cNvPr id="3" name="Subtitle 2"/>
          <p:cNvSpPr>
            <a:spLocks noGrp="1"/>
          </p:cNvSpPr>
          <p:nvPr>
            <p:ph type="subTitle" idx="1"/>
          </p:nvPr>
        </p:nvSpPr>
        <p:spPr>
          <a:xfrm>
            <a:off x="457200" y="3454400"/>
            <a:ext cx="73152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a:t>
            </a:fld>
            <a:r>
              <a:rPr lang="en-US" dirty="0"/>
              <a:t>       </a:t>
            </a:r>
            <a:r>
              <a:rPr lang="en-US" u="sng" dirty="0">
                <a:hlinkClick r:id="rId2"/>
              </a:rPr>
              <a:t>https://earlyeducatorcentral.acf.hhs.gov</a:t>
            </a:r>
            <a:r>
              <a:rPr lang="en-US" dirty="0"/>
              <a:t>  </a:t>
            </a:r>
          </a:p>
        </p:txBody>
      </p:sp>
    </p:spTree>
    <p:extLst>
      <p:ext uri="{BB962C8B-B14F-4D97-AF65-F5344CB8AC3E}">
        <p14:creationId xmlns:p14="http://schemas.microsoft.com/office/powerpoint/2010/main" val="292604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9144000" cy="6858000"/>
          </a:xfrm>
          <a:prstGeom prst="rect">
            <a:avLst/>
          </a:prstGeom>
        </p:spPr>
      </p:pic>
      <p:sp>
        <p:nvSpPr>
          <p:cNvPr id="2" name="Title 1"/>
          <p:cNvSpPr>
            <a:spLocks noGrp="1"/>
          </p:cNvSpPr>
          <p:nvPr>
            <p:ph type="title"/>
          </p:nvPr>
        </p:nvSpPr>
        <p:spPr/>
        <p:txBody>
          <a:bodyPr>
            <a:normAutofit/>
          </a:bodyPr>
          <a:lstStyle>
            <a:lvl1pPr algn="l">
              <a:lnSpc>
                <a:spcPct val="90000"/>
              </a:lnSpc>
              <a:defRPr sz="2800" b="1" i="0">
                <a:solidFill>
                  <a:srgbClr val="2D2618"/>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828800"/>
            <a:ext cx="8229600" cy="4525963"/>
          </a:xfrm>
        </p:spPr>
        <p:txBody>
          <a:bodyPr/>
          <a:lstStyle>
            <a:lvl1pPr>
              <a:defRPr sz="24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EEC Logo_Released_4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400" y="5918915"/>
            <a:ext cx="2828424" cy="758520"/>
          </a:xfrm>
          <a:prstGeom prst="rect">
            <a:avLst/>
          </a:prstGeom>
        </p:spPr>
      </p:pic>
      <p:sp>
        <p:nvSpPr>
          <p:cNvPr id="9"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a:t>
            </a:fld>
            <a:r>
              <a:rPr lang="en-US" dirty="0"/>
              <a:t>       </a:t>
            </a:r>
            <a:r>
              <a:rPr lang="en-US" u="sng" dirty="0">
                <a:hlinkClick r:id="rId4"/>
              </a:rPr>
              <a:t>https://earlyeducatorcentral.acf.hhs.gov</a:t>
            </a:r>
            <a:r>
              <a:rPr lang="en-US" dirty="0"/>
              <a:t>  </a:t>
            </a:r>
          </a:p>
        </p:txBody>
      </p:sp>
    </p:spTree>
    <p:extLst>
      <p:ext uri="{BB962C8B-B14F-4D97-AF65-F5344CB8AC3E}">
        <p14:creationId xmlns:p14="http://schemas.microsoft.com/office/powerpoint/2010/main" val="225264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a:t>
            </a:fld>
            <a:r>
              <a:rPr lang="en-US" dirty="0"/>
              <a:t>       </a:t>
            </a:r>
            <a:r>
              <a:rPr lang="en-US" u="sng" dirty="0">
                <a:hlinkClick r:id="rId2"/>
              </a:rPr>
              <a:t>https://earlyeducatorcentral.acf.hhs.gov</a:t>
            </a:r>
            <a:r>
              <a:rPr lang="en-US" dirty="0"/>
              <a:t>  </a:t>
            </a:r>
          </a:p>
        </p:txBody>
      </p:sp>
    </p:spTree>
    <p:extLst>
      <p:ext uri="{BB962C8B-B14F-4D97-AF65-F5344CB8AC3E}">
        <p14:creationId xmlns:p14="http://schemas.microsoft.com/office/powerpoint/2010/main" val="418261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EEC_PPT_DividerPa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userDrawn="1"/>
        </p:nvSpPr>
        <p:spPr>
          <a:xfrm>
            <a:off x="8560117" y="2619501"/>
            <a:ext cx="583884" cy="1375900"/>
          </a:xfrm>
          <a:prstGeom prst="rect">
            <a:avLst/>
          </a:prstGeom>
          <a:solidFill>
            <a:srgbClr val="1630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57200" y="2619501"/>
            <a:ext cx="8001000" cy="1375900"/>
          </a:xfrm>
        </p:spPr>
        <p:txBody>
          <a:bodyPr/>
          <a:lstStyle>
            <a:lvl1pPr>
              <a:defRPr baseline="0">
                <a:solidFill>
                  <a:srgbClr val="2D2618"/>
                </a:solidFill>
              </a:defRPr>
            </a:lvl1pPr>
          </a:lstStyle>
          <a:p>
            <a:r>
              <a:rPr lang="en-US" dirty="0"/>
              <a:t>Click to edit Divider Page</a:t>
            </a:r>
          </a:p>
        </p:txBody>
      </p:sp>
    </p:spTree>
    <p:extLst>
      <p:ext uri="{BB962C8B-B14F-4D97-AF65-F5344CB8AC3E}">
        <p14:creationId xmlns:p14="http://schemas.microsoft.com/office/powerpoint/2010/main" val="2698644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earlyeducatorcentral.acf.hhs.gov/"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88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a:t>
            </a:fld>
            <a:r>
              <a:rPr lang="en-US" dirty="0"/>
              <a:t>       </a:t>
            </a:r>
            <a:r>
              <a:rPr lang="en-US" u="sng" dirty="0">
                <a:hlinkClick r:id="rId6"/>
              </a:rPr>
              <a:t>https://earlyeducatorcentral.acf.hhs.gov</a:t>
            </a:r>
            <a:r>
              <a:rPr lang="en-US" dirty="0"/>
              <a:t>  </a:t>
            </a:r>
          </a:p>
        </p:txBody>
      </p:sp>
      <p:pic>
        <p:nvPicPr>
          <p:cNvPr id="9" name="Picture 8" descr="EEC Logo_Released_4C.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40400" y="5918915"/>
            <a:ext cx="2828424" cy="758520"/>
          </a:xfrm>
          <a:prstGeom prst="rect">
            <a:avLst/>
          </a:prstGeom>
        </p:spPr>
      </p:pic>
    </p:spTree>
    <p:extLst>
      <p:ext uri="{BB962C8B-B14F-4D97-AF65-F5344CB8AC3E}">
        <p14:creationId xmlns:p14="http://schemas.microsoft.com/office/powerpoint/2010/main" val="2109128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p:txStyles>
    <p:titleStyle>
      <a:lvl1pPr algn="l" defTabSz="457200" rtl="0" eaLnBrk="1" latinLnBrk="0" hangingPunct="1">
        <a:lnSpc>
          <a:spcPct val="90000"/>
        </a:lnSpc>
        <a:spcBef>
          <a:spcPct val="0"/>
        </a:spcBef>
        <a:buNone/>
        <a:defRPr sz="2800" b="1" i="0" kern="1200">
          <a:solidFill>
            <a:srgbClr val="2D2618"/>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arlyeducatorcentral.acf.hhs.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arlyeducatorcentral.acf.hhs.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arlyeducatorcentral.acf.hhs.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arlyeducatorcentral.acf.hhs.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earlyeducatorcentral.acf.hhs.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earlyeducatorcentral.acf.hhs.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EEC Logo_Released_4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400" y="5918915"/>
            <a:ext cx="2828424" cy="758520"/>
          </a:xfrm>
          <a:prstGeom prst="rect">
            <a:avLst/>
          </a:prstGeom>
        </p:spPr>
      </p:pic>
      <p:sp>
        <p:nvSpPr>
          <p:cNvPr id="7" name="Title 1"/>
          <p:cNvSpPr txBox="1">
            <a:spLocks/>
          </p:cNvSpPr>
          <p:nvPr/>
        </p:nvSpPr>
        <p:spPr bwMode="auto">
          <a:xfrm>
            <a:off x="1534036" y="3770137"/>
            <a:ext cx="890517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US" altLang="en-US" sz="2000" b="1" dirty="0">
                <a:solidFill>
                  <a:srgbClr val="2D2618"/>
                </a:solidFill>
              </a:rPr>
              <a:t>Introducing Early Educator Central: </a:t>
            </a:r>
            <a:br>
              <a:rPr lang="en-US" altLang="en-US" sz="2000" b="1" dirty="0">
                <a:solidFill>
                  <a:srgbClr val="2D2618"/>
                </a:solidFill>
              </a:rPr>
            </a:br>
            <a:r>
              <a:rPr lang="en-US" altLang="en-US" sz="2000" b="1" dirty="0">
                <a:solidFill>
                  <a:srgbClr val="2D2618"/>
                </a:solidFill>
              </a:rPr>
              <a:t>Pathways to Credentials and Degrees for Infant-Toddler Educators</a:t>
            </a:r>
            <a:endParaRPr lang="en-US" sz="2000" b="1" dirty="0">
              <a:solidFill>
                <a:srgbClr val="2D2618"/>
              </a:solidFill>
            </a:endParaRPr>
          </a:p>
        </p:txBody>
      </p:sp>
      <p:pic>
        <p:nvPicPr>
          <p:cNvPr id="8" name="Picture 7" descr="Teachers_Admin_Trainers_Coaches_SystemLeaders.jpg"/>
          <p:cNvPicPr>
            <a:picLocks noChangeAspect="1"/>
          </p:cNvPicPr>
          <p:nvPr/>
        </p:nvPicPr>
        <p:blipFill rotWithShape="1">
          <a:blip r:embed="rId5">
            <a:extLst>
              <a:ext uri="{28A0092B-C50C-407E-A947-70E740481C1C}">
                <a14:useLocalDpi xmlns:a14="http://schemas.microsoft.com/office/drawing/2010/main" val="0"/>
              </a:ext>
            </a:extLst>
          </a:blip>
          <a:srcRect r="76441" b="57540"/>
          <a:stretch/>
        </p:blipFill>
        <p:spPr>
          <a:xfrm>
            <a:off x="1598120" y="2619501"/>
            <a:ext cx="1721059" cy="1375900"/>
          </a:xfrm>
          <a:prstGeom prst="rect">
            <a:avLst/>
          </a:prstGeom>
        </p:spPr>
      </p:pic>
      <p:pic>
        <p:nvPicPr>
          <p:cNvPr id="10" name="Picture 9" descr="Teachers_Admin_Trainers_Coaches_SystemLeaders.jpg"/>
          <p:cNvPicPr>
            <a:picLocks noChangeAspect="1"/>
          </p:cNvPicPr>
          <p:nvPr/>
        </p:nvPicPr>
        <p:blipFill rotWithShape="1">
          <a:blip r:embed="rId5">
            <a:extLst>
              <a:ext uri="{28A0092B-C50C-407E-A947-70E740481C1C}">
                <a14:useLocalDpi xmlns:a14="http://schemas.microsoft.com/office/drawing/2010/main" val="0"/>
              </a:ext>
            </a:extLst>
          </a:blip>
          <a:srcRect l="50973" r="25468" b="57540"/>
          <a:stretch/>
        </p:blipFill>
        <p:spPr>
          <a:xfrm>
            <a:off x="5083438" y="2619501"/>
            <a:ext cx="1721059" cy="1375900"/>
          </a:xfrm>
          <a:prstGeom prst="rect">
            <a:avLst/>
          </a:prstGeom>
        </p:spPr>
      </p:pic>
      <p:pic>
        <p:nvPicPr>
          <p:cNvPr id="11" name="Picture 10" descr="Teachers_Admin_Trainers_Coaches_SystemLeaders.jpg"/>
          <p:cNvPicPr>
            <a:picLocks noChangeAspect="1"/>
          </p:cNvPicPr>
          <p:nvPr/>
        </p:nvPicPr>
        <p:blipFill rotWithShape="1">
          <a:blip r:embed="rId5">
            <a:extLst>
              <a:ext uri="{28A0092B-C50C-407E-A947-70E740481C1C}">
                <a14:useLocalDpi xmlns:a14="http://schemas.microsoft.com/office/drawing/2010/main" val="0"/>
              </a:ext>
            </a:extLst>
          </a:blip>
          <a:srcRect l="76441" b="57540"/>
          <a:stretch/>
        </p:blipFill>
        <p:spPr>
          <a:xfrm>
            <a:off x="6821777" y="2619501"/>
            <a:ext cx="1721059" cy="1375900"/>
          </a:xfrm>
          <a:prstGeom prst="rect">
            <a:avLst/>
          </a:prstGeom>
        </p:spPr>
      </p:pic>
      <p:sp>
        <p:nvSpPr>
          <p:cNvPr id="12" name="Rectangle 11"/>
          <p:cNvSpPr/>
          <p:nvPr/>
        </p:nvSpPr>
        <p:spPr>
          <a:xfrm>
            <a:off x="8560117" y="2619501"/>
            <a:ext cx="583884" cy="1375900"/>
          </a:xfrm>
          <a:prstGeom prst="rect">
            <a:avLst/>
          </a:prstGeom>
          <a:solidFill>
            <a:srgbClr val="1630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Teachers_Admin_Trainers_Coaches_SystemLeaders.jpg"/>
          <p:cNvPicPr>
            <a:picLocks noChangeAspect="1"/>
          </p:cNvPicPr>
          <p:nvPr/>
        </p:nvPicPr>
        <p:blipFill rotWithShape="1">
          <a:blip r:embed="rId5">
            <a:extLst>
              <a:ext uri="{28A0092B-C50C-407E-A947-70E740481C1C}">
                <a14:useLocalDpi xmlns:a14="http://schemas.microsoft.com/office/drawing/2010/main" val="0"/>
              </a:ext>
            </a:extLst>
          </a:blip>
          <a:srcRect l="25545" r="50896" b="57540"/>
          <a:stretch/>
        </p:blipFill>
        <p:spPr>
          <a:xfrm>
            <a:off x="3345099" y="2619501"/>
            <a:ext cx="1721059" cy="1375900"/>
          </a:xfrm>
          <a:prstGeom prst="rect">
            <a:avLst/>
          </a:prstGeom>
        </p:spPr>
      </p:pic>
    </p:spTree>
    <p:extLst>
      <p:ext uri="{BB962C8B-B14F-4D97-AF65-F5344CB8AC3E}">
        <p14:creationId xmlns:p14="http://schemas.microsoft.com/office/powerpoint/2010/main" val="286818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Coursework: Details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4870682"/>
              </p:ext>
            </p:extLst>
          </p:nvPr>
        </p:nvGraphicFramePr>
        <p:xfrm>
          <a:off x="457200" y="1955800"/>
          <a:ext cx="8229600" cy="3042920"/>
        </p:xfrm>
        <a:graphic>
          <a:graphicData uri="http://schemas.openxmlformats.org/drawingml/2006/table">
            <a:tbl>
              <a:tblPr firstRow="1" bandRow="1">
                <a:tableStyleId>{5C22544A-7EE6-4342-B048-85BDC9FD1C3A}</a:tableStyleId>
              </a:tblPr>
              <a:tblGrid>
                <a:gridCol w="45212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tblGrid>
              <a:tr h="330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Coursework</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Course Developer</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Intended Audience</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extLst>
                  <a:ext uri="{0D108BD9-81ED-4DB2-BD59-A6C34878D82A}">
                    <a16:rowId xmlns:a16="http://schemas.microsoft.com/office/drawing/2014/main" val="10000"/>
                  </a:ext>
                </a:extLst>
              </a:tr>
              <a:tr h="678180">
                <a:tc>
                  <a:txBody>
                    <a:bodyPr/>
                    <a:lstStyle/>
                    <a:p>
                      <a:pPr marL="0" marR="0">
                        <a:spcBef>
                          <a:spcPts val="0"/>
                        </a:spcBef>
                        <a:spcAft>
                          <a:spcPts val="0"/>
                        </a:spcAft>
                      </a:pPr>
                      <a:r>
                        <a:rPr lang="en-US" sz="1200" b="0" u="none" strike="noStrike" kern="1200" dirty="0">
                          <a:solidFill>
                            <a:schemeClr val="tx1"/>
                          </a:solidFill>
                          <a:effectLst/>
                          <a:latin typeface="Arial" panose="020B0604020202020204" pitchFamily="34" charset="0"/>
                          <a:ea typeface="MS Gothic" panose="020B0609070205080204" pitchFamily="49" charset="-128"/>
                          <a:cs typeface="Arial" panose="020B0604020202020204" pitchFamily="34" charset="0"/>
                        </a:rPr>
                        <a:t>Family Connections: A Preventive and System-Wide Training Guide and Mental Health Consultation Model </a:t>
                      </a:r>
                    </a:p>
                  </a:txBody>
                  <a:tcPr>
                    <a:solidFill>
                      <a:srgbClr val="FFFFFF"/>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Boston Children’s Hospital </a:t>
                      </a:r>
                    </a:p>
                  </a:txBody>
                  <a:tcPr marL="54769" marR="54769" marT="54769" marB="54769">
                    <a:solidFill>
                      <a:srgbClr val="FFFFFF"/>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Administrators</a:t>
                      </a:r>
                    </a:p>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Coaches and Trainers</a:t>
                      </a:r>
                    </a:p>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PD System Planners </a:t>
                      </a:r>
                    </a:p>
                  </a:txBody>
                  <a:tcPr marL="54769" marR="54769" marT="54769" marB="54769">
                    <a:solidFill>
                      <a:srgbClr val="FFFFFF"/>
                    </a:solidFill>
                  </a:tcPr>
                </a:tc>
                <a:extLst>
                  <a:ext uri="{0D108BD9-81ED-4DB2-BD59-A6C34878D82A}">
                    <a16:rowId xmlns:a16="http://schemas.microsoft.com/office/drawing/2014/main" val="10001"/>
                  </a:ext>
                </a:extLst>
              </a:tr>
              <a:tr h="678180">
                <a:tc>
                  <a:txBody>
                    <a:bodyPr/>
                    <a:lstStyle/>
                    <a:p>
                      <a:pPr marL="0" marR="0">
                        <a:spcBef>
                          <a:spcPts val="0"/>
                        </a:spcBef>
                        <a:spcAft>
                          <a:spcPts val="0"/>
                        </a:spcAft>
                      </a:pPr>
                      <a:r>
                        <a:rPr lang="en-US" sz="1200" b="0" u="none" strike="noStrike" kern="1200" dirty="0">
                          <a:solidFill>
                            <a:schemeClr val="tx1"/>
                          </a:solidFill>
                          <a:effectLst/>
                          <a:latin typeface="Arial" panose="020B0604020202020204" pitchFamily="34" charset="0"/>
                          <a:ea typeface="MS Gothic" panose="020B0609070205080204" pitchFamily="49" charset="-128"/>
                          <a:cs typeface="Arial" panose="020B0604020202020204" pitchFamily="34" charset="0"/>
                        </a:rPr>
                        <a:t>Center for Early Childhood Mental Health Consultation’s Best Practice Tutorial Series </a:t>
                      </a:r>
                    </a:p>
                  </a:txBody>
                  <a:tcPr>
                    <a:solidFill>
                      <a:srgbClr val="F6F6F1"/>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Georgetown University</a:t>
                      </a:r>
                    </a:p>
                  </a:txBody>
                  <a:tcPr marL="54769" marR="54769" marT="54769" marB="54769">
                    <a:solidFill>
                      <a:srgbClr val="F6F6F1"/>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Administrators</a:t>
                      </a:r>
                    </a:p>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Coaches and Trainers</a:t>
                      </a:r>
                    </a:p>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PD System Planners </a:t>
                      </a:r>
                    </a:p>
                  </a:txBody>
                  <a:tcPr marL="54769" marR="54769" marT="54769" marB="54769">
                    <a:solidFill>
                      <a:srgbClr val="F6F6F1"/>
                    </a:solidFill>
                  </a:tcPr>
                </a:tc>
                <a:extLst>
                  <a:ext uri="{0D108BD9-81ED-4DB2-BD59-A6C34878D82A}">
                    <a16:rowId xmlns:a16="http://schemas.microsoft.com/office/drawing/2014/main" val="10002"/>
                  </a:ext>
                </a:extLst>
              </a:tr>
              <a:tr h="678180">
                <a:tc>
                  <a:txBody>
                    <a:bodyPr/>
                    <a:lstStyle/>
                    <a:p>
                      <a:pPr marL="0" marR="0" algn="l" defTabSz="457200" rtl="0" eaLnBrk="1" latinLnBrk="0" hangingPunct="1">
                        <a:spcBef>
                          <a:spcPts val="0"/>
                        </a:spcBef>
                        <a:spcAft>
                          <a:spcPts val="0"/>
                        </a:spcAft>
                      </a:pPr>
                      <a:r>
                        <a:rPr lang="en-US" sz="1200" b="0" u="none" strike="noStrike" kern="1200" dirty="0">
                          <a:solidFill>
                            <a:schemeClr val="tx1"/>
                          </a:solidFill>
                          <a:effectLst/>
                          <a:latin typeface="Arial" panose="020B0604020202020204" pitchFamily="34" charset="0"/>
                          <a:ea typeface="MS Gothic" panose="020B0609070205080204" pitchFamily="49" charset="-128"/>
                          <a:cs typeface="Arial" panose="020B0604020202020204" pitchFamily="34" charset="0"/>
                        </a:rPr>
                        <a:t>Center on the Social and Emotional Foundations for Early Learning (CSEFEL) Infant Toddler Training Modules</a:t>
                      </a:r>
                    </a:p>
                  </a:txBody>
                  <a:tcPr marL="109538" marR="54769" marT="54769" marB="54769">
                    <a:solidFill>
                      <a:srgbClr val="FFFFFF"/>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Vanderbilt University</a:t>
                      </a:r>
                    </a:p>
                  </a:txBody>
                  <a:tcPr marL="54769" marR="54769" marT="54769" marB="54769">
                    <a:solidFill>
                      <a:srgbClr val="FFFFFF"/>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Infant Toddler Educators</a:t>
                      </a:r>
                    </a:p>
                  </a:txBody>
                  <a:tcPr marL="54769" marR="54769" marT="54769" marB="54769">
                    <a:solidFill>
                      <a:srgbClr val="FFFFFF"/>
                    </a:solidFill>
                  </a:tcPr>
                </a:tc>
                <a:extLst>
                  <a:ext uri="{0D108BD9-81ED-4DB2-BD59-A6C34878D82A}">
                    <a16:rowId xmlns:a16="http://schemas.microsoft.com/office/drawing/2014/main" val="10003"/>
                  </a:ext>
                </a:extLst>
              </a:tr>
              <a:tr h="678180">
                <a:tc>
                  <a:txBody>
                    <a:bodyPr/>
                    <a:lstStyle/>
                    <a:p>
                      <a:pPr marL="0" marR="0" algn="l" defTabSz="457200" rtl="0" eaLnBrk="1" latinLnBrk="0" hangingPunct="1">
                        <a:spcBef>
                          <a:spcPts val="0"/>
                        </a:spcBef>
                        <a:spcAft>
                          <a:spcPts val="0"/>
                        </a:spcAft>
                      </a:pPr>
                      <a:r>
                        <a:rPr lang="en-US" sz="1200" b="0" u="none" strike="noStrike" kern="1200" dirty="0">
                          <a:solidFill>
                            <a:schemeClr val="tx1"/>
                          </a:solidFill>
                          <a:effectLst/>
                          <a:latin typeface="Arial" panose="020B0604020202020204" pitchFamily="34" charset="0"/>
                          <a:ea typeface="MS Gothic" panose="020B0609070205080204" pitchFamily="49" charset="-128"/>
                          <a:cs typeface="Arial" panose="020B0604020202020204" pitchFamily="34" charset="0"/>
                        </a:rPr>
                        <a:t>Watch Me! Celebrating Milestones and Sharing Concerns</a:t>
                      </a:r>
                    </a:p>
                  </a:txBody>
                  <a:tcPr marL="109538" marR="54769" marT="54769" marB="54769" anchor="ctr">
                    <a:solidFill>
                      <a:srgbClr val="F6F6F1"/>
                    </a:solidFill>
                  </a:tcPr>
                </a:tc>
                <a:tc>
                  <a:txBody>
                    <a:bodyPr/>
                    <a:lstStyle/>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Centers for Disease Control and Prevention</a:t>
                      </a:r>
                    </a:p>
                  </a:txBody>
                  <a:tcPr marL="54769" marR="54769" marT="54769" marB="54769">
                    <a:solidFill>
                      <a:srgbClr val="F6F6F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Teachers</a:t>
                      </a:r>
                    </a:p>
                    <a:p>
                      <a:pPr marL="0" marR="0" algn="l" defTabSz="457200" rtl="0" eaLnBrk="1" latinLnBrk="0" hangingPunct="1">
                        <a:spcBef>
                          <a:spcPts val="0"/>
                        </a:spcBef>
                        <a:spcAft>
                          <a:spcPts val="0"/>
                        </a:spcAft>
                      </a:pPr>
                      <a:endPar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p>
                      <a:pPr marL="0" marR="0" algn="l" defTabSz="457200" rtl="0" eaLnBrk="1" latinLnBrk="0" hangingPunct="1">
                        <a:spcBef>
                          <a:spcPts val="0"/>
                        </a:spcBef>
                        <a:spcAft>
                          <a:spcPts val="0"/>
                        </a:spcAft>
                      </a:pPr>
                      <a:r>
                        <a:rPr lang="en-US" sz="1200" b="0" kern="12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p>
                  </a:txBody>
                  <a:tcPr marL="54769" marR="54769" marT="54769" marB="54769">
                    <a:solidFill>
                      <a:srgbClr val="F6F6F1"/>
                    </a:solidFill>
                  </a:tcPr>
                </a:tc>
                <a:extLst>
                  <a:ext uri="{0D108BD9-81ED-4DB2-BD59-A6C34878D82A}">
                    <a16:rowId xmlns:a16="http://schemas.microsoft.com/office/drawing/2014/main" val="10004"/>
                  </a:ext>
                </a:extLst>
              </a:tr>
            </a:tbl>
          </a:graphicData>
        </a:graphic>
      </p:graphicFrame>
      <p:sp>
        <p:nvSpPr>
          <p:cNvPr id="6"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10</a:t>
            </a:fld>
            <a:r>
              <a:rPr lang="en-US" dirty="0"/>
              <a:t>       </a:t>
            </a:r>
            <a:r>
              <a:rPr lang="en-US" u="sng" dirty="0">
                <a:hlinkClick r:id="rId2"/>
              </a:rPr>
              <a:t>https://earlyeducatorcentral.acf.hhs.gov</a:t>
            </a:r>
            <a:r>
              <a:rPr lang="en-US" dirty="0"/>
              <a:t>  </a:t>
            </a:r>
          </a:p>
        </p:txBody>
      </p:sp>
      <p:pic>
        <p:nvPicPr>
          <p:cNvPr id="7" name="Picture 6" descr="ECC_Ic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129" y="436337"/>
            <a:ext cx="807671" cy="807671"/>
          </a:xfrm>
          <a:prstGeom prst="rect">
            <a:avLst/>
          </a:prstGeom>
        </p:spPr>
      </p:pic>
    </p:spTree>
    <p:extLst>
      <p:ext uri="{BB962C8B-B14F-4D97-AF65-F5344CB8AC3E}">
        <p14:creationId xmlns:p14="http://schemas.microsoft.com/office/powerpoint/2010/main" val="27248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Teaching Supports </a:t>
            </a:r>
          </a:p>
        </p:txBody>
      </p:sp>
    </p:spTree>
    <p:extLst>
      <p:ext uri="{BB962C8B-B14F-4D97-AF65-F5344CB8AC3E}">
        <p14:creationId xmlns:p14="http://schemas.microsoft.com/office/powerpoint/2010/main" val="2208734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Supports:  Course Framework</a:t>
            </a:r>
          </a:p>
        </p:txBody>
      </p:sp>
      <p:sp>
        <p:nvSpPr>
          <p:cNvPr id="3" name="Content Placeholder 2"/>
          <p:cNvSpPr>
            <a:spLocks noGrp="1"/>
          </p:cNvSpPr>
          <p:nvPr>
            <p:ph idx="1"/>
          </p:nvPr>
        </p:nvSpPr>
        <p:spPr/>
        <p:txBody>
          <a:bodyPr>
            <a:normAutofit/>
          </a:bodyPr>
          <a:lstStyle/>
          <a:p>
            <a:r>
              <a:rPr lang="en-US" dirty="0">
                <a:solidFill>
                  <a:srgbClr val="2D2618"/>
                </a:solidFill>
              </a:rPr>
              <a:t>Use the “Know-See-Do-Improve” competency self-assessment course framework if you’re developing a course to support infant-toddler teachers and others. </a:t>
            </a:r>
            <a:br>
              <a:rPr lang="en-US" dirty="0">
                <a:solidFill>
                  <a:srgbClr val="2D2618"/>
                </a:solidFill>
              </a:rPr>
            </a:br>
            <a:endParaRPr lang="en-US" dirty="0">
              <a:solidFill>
                <a:srgbClr val="2D2618"/>
              </a:solidFill>
            </a:endParaRPr>
          </a:p>
          <a:p>
            <a:r>
              <a:rPr lang="en-US" dirty="0">
                <a:solidFill>
                  <a:srgbClr val="2D2618"/>
                </a:solidFill>
              </a:rPr>
              <a:t>The course framework could be used for credit-based as well as non-credit offerings by higher education, trainers, coaches, etc.</a:t>
            </a:r>
            <a:br>
              <a:rPr lang="en-US" dirty="0">
                <a:solidFill>
                  <a:srgbClr val="2D2618"/>
                </a:solidFill>
              </a:rPr>
            </a:br>
            <a:endParaRPr lang="en-US" dirty="0">
              <a:solidFill>
                <a:srgbClr val="2D2618"/>
              </a:solidFill>
              <a:latin typeface="Arial" panose="020B0604020202020204" pitchFamily="34" charset="0"/>
              <a:ea typeface="MS Gothic" panose="020B0609070205080204" pitchFamily="49" charset="-128"/>
              <a:cs typeface="Arial" panose="020B0604020202020204" pitchFamily="34" charset="0"/>
            </a:endParaRPr>
          </a:p>
          <a:p>
            <a:pPr lvl="0"/>
            <a:r>
              <a:rPr lang="en-US" altLang="en-US" dirty="0">
                <a:solidFill>
                  <a:srgbClr val="2D2618"/>
                </a:solidFill>
              </a:rPr>
              <a:t>Use the online application process to upload a course you want us to consider for inclusion on the site. </a:t>
            </a:r>
          </a:p>
          <a:p>
            <a:endParaRPr lang="en-US" dirty="0"/>
          </a:p>
        </p:txBody>
      </p:sp>
      <p:pic>
        <p:nvPicPr>
          <p:cNvPr id="5" name="Picture 4" descr="ECC_Icons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spTree>
    <p:extLst>
      <p:ext uri="{BB962C8B-B14F-4D97-AF65-F5344CB8AC3E}">
        <p14:creationId xmlns:p14="http://schemas.microsoft.com/office/powerpoint/2010/main" val="296654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Teaching Supports: </a:t>
            </a:r>
            <a:br>
              <a:rPr lang="en-US" dirty="0"/>
            </a:br>
            <a:r>
              <a:rPr lang="en-US" dirty="0"/>
              <a:t>The Coaching Companion</a:t>
            </a:r>
          </a:p>
        </p:txBody>
      </p:sp>
      <p:sp>
        <p:nvSpPr>
          <p:cNvPr id="3" name="Content Placeholder 2"/>
          <p:cNvSpPr>
            <a:spLocks noGrp="1"/>
          </p:cNvSpPr>
          <p:nvPr>
            <p:ph idx="1"/>
          </p:nvPr>
        </p:nvSpPr>
        <p:spPr/>
        <p:txBody>
          <a:bodyPr/>
          <a:lstStyle/>
          <a:p>
            <a:r>
              <a:rPr lang="en-US" dirty="0">
                <a:solidFill>
                  <a:srgbClr val="2D2618"/>
                </a:solidFill>
              </a:rPr>
              <a:t>Find an open-source, digital teacher observation tool, The Head Start Coaching Companion.</a:t>
            </a:r>
            <a:br>
              <a:rPr lang="en-US" dirty="0">
                <a:solidFill>
                  <a:srgbClr val="2D2618"/>
                </a:solidFill>
              </a:rPr>
            </a:br>
            <a:endParaRPr lang="en-US" dirty="0">
              <a:solidFill>
                <a:srgbClr val="2D2618"/>
              </a:solidFill>
            </a:endParaRPr>
          </a:p>
          <a:p>
            <a:r>
              <a:rPr lang="en-US" dirty="0">
                <a:solidFill>
                  <a:srgbClr val="2D2618"/>
                </a:solidFill>
              </a:rPr>
              <a:t>The Head Start Coaching Companion provides an opportunity to improve practice through video, which can be shared with administrators, coaches, or higher education faculty.</a:t>
            </a:r>
          </a:p>
          <a:p>
            <a:endParaRPr lang="en-US" dirty="0"/>
          </a:p>
        </p:txBody>
      </p:sp>
    </p:spTree>
    <p:extLst>
      <p:ext uri="{BB962C8B-B14F-4D97-AF65-F5344CB8AC3E}">
        <p14:creationId xmlns:p14="http://schemas.microsoft.com/office/powerpoint/2010/main" val="92017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2D2618"/>
                </a:solidFill>
                <a:latin typeface="Arial" panose="020B0604020202020204" pitchFamily="34" charset="0"/>
                <a:ea typeface="MS Gothic" panose="020B0609070205080204" pitchFamily="49" charset="-128"/>
                <a:cs typeface="Arial" panose="020B0604020202020204" pitchFamily="34" charset="0"/>
              </a:rPr>
              <a:t>Provides a safe place for home visitors and teachers to ask questions and share concerns.</a:t>
            </a:r>
          </a:p>
          <a:p>
            <a:r>
              <a:rPr lang="en-US" dirty="0">
                <a:solidFill>
                  <a:srgbClr val="2D2618"/>
                </a:solidFill>
                <a:latin typeface="Arial" panose="020B0604020202020204" pitchFamily="34" charset="0"/>
                <a:ea typeface="MS Gothic" panose="020B0609070205080204" pitchFamily="49" charset="-128"/>
                <a:cs typeface="Arial" panose="020B0604020202020204" pitchFamily="34" charset="0"/>
              </a:rPr>
              <a:t>Enables teams to share videos, photos, and documents in a private, password-protected space.</a:t>
            </a:r>
          </a:p>
          <a:p>
            <a:r>
              <a:rPr lang="en-US" dirty="0">
                <a:solidFill>
                  <a:srgbClr val="2D2618"/>
                </a:solidFill>
                <a:latin typeface="Arial" panose="020B0604020202020204" pitchFamily="34" charset="0"/>
                <a:ea typeface="MS Gothic" panose="020B0609070205080204" pitchFamily="49" charset="-128"/>
                <a:cs typeface="Arial" panose="020B0604020202020204" pitchFamily="34" charset="0"/>
              </a:rPr>
              <a:t>Includes Action Planning for teams to set measurable goals and define specific steps to achieve them.</a:t>
            </a:r>
          </a:p>
          <a:p>
            <a:r>
              <a:rPr lang="en-US" dirty="0">
                <a:solidFill>
                  <a:srgbClr val="2D2618"/>
                </a:solidFill>
                <a:latin typeface="Arial" panose="020B0604020202020204" pitchFamily="34" charset="0"/>
                <a:ea typeface="MS Gothic" panose="020B0609070205080204" pitchFamily="49" charset="-128"/>
                <a:cs typeface="Arial" panose="020B0604020202020204" pitchFamily="34" charset="0"/>
              </a:rPr>
              <a:t>Features Focused Observation, including goals, notes, and video-based observations. </a:t>
            </a:r>
          </a:p>
          <a:p>
            <a:r>
              <a:rPr lang="en-US" dirty="0">
                <a:solidFill>
                  <a:srgbClr val="2D2618"/>
                </a:solidFill>
                <a:latin typeface="Arial" panose="020B0604020202020204" pitchFamily="34" charset="0"/>
                <a:ea typeface="MS Gothic" panose="020B0609070205080204" pitchFamily="49" charset="-128"/>
                <a:cs typeface="Arial" panose="020B0604020202020204" pitchFamily="34" charset="0"/>
              </a:rPr>
              <a:t>Allows teams to annotate videos for Reflection and Feedback.</a:t>
            </a:r>
            <a:endParaRPr lang="en-US" dirty="0">
              <a:solidFill>
                <a:srgbClr val="2D2618"/>
              </a:solidFill>
            </a:endParaRPr>
          </a:p>
          <a:p>
            <a:endParaRPr lang="en-US" dirty="0"/>
          </a:p>
        </p:txBody>
      </p:sp>
      <p:sp>
        <p:nvSpPr>
          <p:cNvPr id="4" name="Rectangle 3"/>
          <p:cNvSpPr/>
          <p:nvPr/>
        </p:nvSpPr>
        <p:spPr>
          <a:xfrm>
            <a:off x="2286000" y="2828836"/>
            <a:ext cx="4572000" cy="369332"/>
          </a:xfrm>
          <a:prstGeom prst="rect">
            <a:avLst/>
          </a:prstGeom>
        </p:spPr>
        <p:txBody>
          <a:bodyPr>
            <a:spAutoFit/>
          </a:bodyPr>
          <a:lstStyle/>
          <a:p>
            <a:endParaRPr lang="en-US" dirty="0"/>
          </a:p>
        </p:txBody>
      </p:sp>
      <p:sp>
        <p:nvSpPr>
          <p:cNvPr id="7" name="Title 1"/>
          <p:cNvSpPr>
            <a:spLocks noGrp="1"/>
          </p:cNvSpPr>
          <p:nvPr>
            <p:ph type="title"/>
          </p:nvPr>
        </p:nvSpPr>
        <p:spPr>
          <a:xfrm>
            <a:off x="457200" y="274638"/>
            <a:ext cx="8229600" cy="1143000"/>
          </a:xfrm>
        </p:spPr>
        <p:txBody>
          <a:bodyPr>
            <a:normAutofit/>
          </a:bodyPr>
          <a:lstStyle/>
          <a:p>
            <a:r>
              <a:rPr lang="en-US" dirty="0"/>
              <a:t>Teaching Supports: </a:t>
            </a:r>
            <a:br>
              <a:rPr lang="en-US" dirty="0"/>
            </a:br>
            <a:r>
              <a:rPr lang="en-US" dirty="0"/>
              <a:t>The Head Start Coaching Companion</a:t>
            </a:r>
          </a:p>
        </p:txBody>
      </p:sp>
    </p:spTree>
    <p:extLst>
      <p:ext uri="{BB962C8B-B14F-4D97-AF65-F5344CB8AC3E}">
        <p14:creationId xmlns:p14="http://schemas.microsoft.com/office/powerpoint/2010/main" val="84658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Supports: </a:t>
            </a:r>
            <a:br>
              <a:rPr lang="en-US" dirty="0"/>
            </a:br>
            <a:r>
              <a:rPr lang="en-US" dirty="0"/>
              <a:t>Infant Toddler Video Clips</a:t>
            </a:r>
          </a:p>
        </p:txBody>
      </p:sp>
      <p:sp>
        <p:nvSpPr>
          <p:cNvPr id="3" name="Content Placeholder 2"/>
          <p:cNvSpPr>
            <a:spLocks noGrp="1"/>
          </p:cNvSpPr>
          <p:nvPr>
            <p:ph idx="1"/>
          </p:nvPr>
        </p:nvSpPr>
        <p:spPr>
          <a:xfrm>
            <a:off x="5227608" y="1828800"/>
            <a:ext cx="3459192" cy="4525963"/>
          </a:xfrm>
        </p:spPr>
        <p:txBody>
          <a:bodyPr/>
          <a:lstStyle/>
          <a:p>
            <a:r>
              <a:rPr lang="en-US" dirty="0">
                <a:solidFill>
                  <a:srgbClr val="2D2618"/>
                </a:solidFill>
              </a:rPr>
              <a:t>View video clips of infants, toddlers and their educators to observe good practice.</a:t>
            </a:r>
          </a:p>
          <a:p>
            <a:r>
              <a:rPr lang="en-US" dirty="0">
                <a:solidFill>
                  <a:srgbClr val="2D2618"/>
                </a:solidFill>
              </a:rPr>
              <a:t>Could be used by educators as part of training and coursework.</a:t>
            </a:r>
          </a:p>
        </p:txBody>
      </p:sp>
      <p:pic>
        <p:nvPicPr>
          <p:cNvPr id="4" name="Picture 3"/>
          <p:cNvPicPr>
            <a:picLocks noChangeAspect="1"/>
          </p:cNvPicPr>
          <p:nvPr/>
        </p:nvPicPr>
        <p:blipFill>
          <a:blip r:embed="rId3"/>
          <a:stretch>
            <a:fillRect/>
          </a:stretch>
        </p:blipFill>
        <p:spPr>
          <a:xfrm>
            <a:off x="457200" y="1828800"/>
            <a:ext cx="4534939" cy="4746948"/>
          </a:xfrm>
          <a:prstGeom prst="rect">
            <a:avLst/>
          </a:prstGeom>
          <a:noFill/>
          <a:ln>
            <a:noFill/>
          </a:ln>
          <a:effectLst>
            <a:outerShdw blurRad="63500" sx="102000" sy="102000" algn="ctr" rotWithShape="0">
              <a:prstClr val="black">
                <a:alpha val="40000"/>
              </a:prstClr>
            </a:outerShdw>
          </a:effectLst>
        </p:spPr>
      </p:pic>
      <p:pic>
        <p:nvPicPr>
          <p:cNvPr id="5" name="Picture 4" descr="ECC_Icon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spTree>
    <p:extLst>
      <p:ext uri="{BB962C8B-B14F-4D97-AF65-F5344CB8AC3E}">
        <p14:creationId xmlns:p14="http://schemas.microsoft.com/office/powerpoint/2010/main" val="5340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Support: Additional Resources</a:t>
            </a:r>
          </a:p>
        </p:txBody>
      </p:sp>
      <p:sp>
        <p:nvSpPr>
          <p:cNvPr id="3" name="Content Placeholder 2"/>
          <p:cNvSpPr>
            <a:spLocks noGrp="1"/>
          </p:cNvSpPr>
          <p:nvPr>
            <p:ph idx="1"/>
          </p:nvPr>
        </p:nvSpPr>
        <p:spPr/>
        <p:txBody>
          <a:bodyPr>
            <a:normAutofit fontScale="92500" lnSpcReduction="10000"/>
          </a:bodyPr>
          <a:lstStyle/>
          <a:p>
            <a:r>
              <a:rPr lang="en-US" sz="2600" dirty="0">
                <a:solidFill>
                  <a:srgbClr val="2D2618"/>
                </a:solidFill>
              </a:rPr>
              <a:t>Review annotated bibliographies for designers of higher education courses for infant-toddler educators in areas such as: </a:t>
            </a:r>
          </a:p>
          <a:p>
            <a:pPr lvl="1"/>
            <a:r>
              <a:rPr lang="en-US" dirty="0">
                <a:solidFill>
                  <a:srgbClr val="2D2618"/>
                </a:solidFill>
              </a:rPr>
              <a:t>Dual language learners</a:t>
            </a:r>
          </a:p>
          <a:p>
            <a:pPr lvl="1"/>
            <a:r>
              <a:rPr lang="en-US" dirty="0">
                <a:solidFill>
                  <a:srgbClr val="2D2618"/>
                </a:solidFill>
              </a:rPr>
              <a:t>Mathematics</a:t>
            </a:r>
          </a:p>
          <a:p>
            <a:pPr lvl="1"/>
            <a:r>
              <a:rPr lang="en-US" dirty="0">
                <a:solidFill>
                  <a:srgbClr val="2D2618"/>
                </a:solidFill>
              </a:rPr>
              <a:t>Science</a:t>
            </a:r>
          </a:p>
          <a:p>
            <a:pPr lvl="1"/>
            <a:r>
              <a:rPr lang="en-US" dirty="0">
                <a:solidFill>
                  <a:srgbClr val="2D2618"/>
                </a:solidFill>
              </a:rPr>
              <a:t>Poverty, Race and Culture</a:t>
            </a:r>
          </a:p>
          <a:p>
            <a:pPr lvl="1"/>
            <a:r>
              <a:rPr lang="en-US" dirty="0">
                <a:solidFill>
                  <a:srgbClr val="2D2618"/>
                </a:solidFill>
              </a:rPr>
              <a:t>Technology</a:t>
            </a:r>
          </a:p>
          <a:p>
            <a:pPr marL="457200" lvl="1" indent="0">
              <a:buNone/>
            </a:pPr>
            <a:endParaRPr lang="en-US" dirty="0">
              <a:solidFill>
                <a:srgbClr val="2D2618"/>
              </a:solidFill>
            </a:endParaRPr>
          </a:p>
          <a:p>
            <a:r>
              <a:rPr lang="en-US" sz="2600" dirty="0">
                <a:solidFill>
                  <a:srgbClr val="2D2618"/>
                </a:solidFill>
              </a:rPr>
              <a:t>Learn more about strategies to successfully include infant-toddler courses and family child care providers in higher education.</a:t>
            </a:r>
          </a:p>
          <a:p>
            <a:pPr marL="457200" lvl="1" indent="0">
              <a:buNone/>
            </a:pPr>
            <a:endParaRPr lang="en-US" dirty="0"/>
          </a:p>
        </p:txBody>
      </p:sp>
      <p:pic>
        <p:nvPicPr>
          <p:cNvPr id="4" name="Picture 3" descr="ECC_Icon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spTree>
    <p:extLst>
      <p:ext uri="{BB962C8B-B14F-4D97-AF65-F5344CB8AC3E}">
        <p14:creationId xmlns:p14="http://schemas.microsoft.com/office/powerpoint/2010/main" val="59552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System Supports </a:t>
            </a:r>
          </a:p>
        </p:txBody>
      </p:sp>
    </p:spTree>
    <p:extLst>
      <p:ext uri="{BB962C8B-B14F-4D97-AF65-F5344CB8AC3E}">
        <p14:creationId xmlns:p14="http://schemas.microsoft.com/office/powerpoint/2010/main" val="228965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Supports: </a:t>
            </a:r>
            <a:br>
              <a:rPr lang="en-US" dirty="0"/>
            </a:br>
            <a:r>
              <a:rPr lang="en-US" dirty="0"/>
              <a:t>PD System Cost Analysis Brief</a:t>
            </a:r>
          </a:p>
        </p:txBody>
      </p:sp>
      <p:sp>
        <p:nvSpPr>
          <p:cNvPr id="3" name="Content Placeholder 2"/>
          <p:cNvSpPr>
            <a:spLocks noGrp="1"/>
          </p:cNvSpPr>
          <p:nvPr>
            <p:ph idx="1"/>
          </p:nvPr>
        </p:nvSpPr>
        <p:spPr>
          <a:xfrm>
            <a:off x="1043492" y="2173045"/>
            <a:ext cx="7240972" cy="3377900"/>
          </a:xfrm>
        </p:spPr>
        <p:txBody>
          <a:bodyPr>
            <a:normAutofit fontScale="92500" lnSpcReduction="10000"/>
          </a:bodyPr>
          <a:lstStyle/>
          <a:p>
            <a:pPr marL="0" lvl="1" indent="0" defTabSz="342900">
              <a:buNone/>
            </a:pPr>
            <a:r>
              <a:rPr lang="en-US" sz="2800" dirty="0">
                <a:solidFill>
                  <a:srgbClr val="2D2618"/>
                </a:solidFill>
                <a:latin typeface="Arial" panose="020B0604020202020204" pitchFamily="34" charset="0"/>
                <a:ea typeface="ＭＳ Ｐゴシック" charset="-128"/>
                <a:cs typeface="Arial" panose="020B0604020202020204" pitchFamily="34" charset="0"/>
              </a:rPr>
              <a:t>Informs planning and development of statewide and/or agency wide professional development with a focus on credit-bearing credentials and degrees.</a:t>
            </a:r>
          </a:p>
          <a:p>
            <a:pPr marL="0" lvl="1" indent="0" defTabSz="342900">
              <a:buNone/>
            </a:pPr>
            <a:endParaRPr lang="en-US" sz="2000" dirty="0">
              <a:solidFill>
                <a:srgbClr val="2D2618"/>
              </a:solidFill>
              <a:latin typeface="Arial" panose="020B0604020202020204" pitchFamily="34" charset="0"/>
              <a:ea typeface="ＭＳ Ｐゴシック" charset="-128"/>
              <a:cs typeface="Arial" panose="020B0604020202020204" pitchFamily="34" charset="0"/>
            </a:endParaRPr>
          </a:p>
          <a:p>
            <a:pPr marL="0" lvl="1" indent="0" defTabSz="342900">
              <a:buNone/>
            </a:pPr>
            <a:endParaRPr lang="en-US" sz="2000" dirty="0">
              <a:solidFill>
                <a:srgbClr val="2D2618"/>
              </a:solidFill>
              <a:latin typeface="Arial" panose="020B0604020202020204" pitchFamily="34" charset="0"/>
              <a:ea typeface="ＭＳ Ｐゴシック" charset="-128"/>
              <a:cs typeface="Arial" panose="020B0604020202020204" pitchFamily="34" charset="0"/>
            </a:endParaRPr>
          </a:p>
          <a:p>
            <a:pPr marL="0" lvl="1" indent="0" defTabSz="342900">
              <a:buNone/>
            </a:pPr>
            <a:r>
              <a:rPr lang="en-US" sz="2800" dirty="0">
                <a:solidFill>
                  <a:srgbClr val="2D2618"/>
                </a:solidFill>
                <a:latin typeface="Arial" panose="020B0604020202020204" pitchFamily="34" charset="0"/>
                <a:ea typeface="ＭＳ Ｐゴシック" charset="-128"/>
                <a:cs typeface="Arial" panose="020B0604020202020204" pitchFamily="34" charset="0"/>
              </a:rPr>
              <a:t>Helps planners understand costs associated with helping early childhood professionals gain degrees and credentials. </a:t>
            </a:r>
            <a:endParaRPr lang="en-US" sz="2800" b="1" u="sng" dirty="0">
              <a:solidFill>
                <a:srgbClr val="2D2618"/>
              </a:solidFill>
            </a:endParaRPr>
          </a:p>
          <a:p>
            <a:endParaRPr lang="en-US" dirty="0"/>
          </a:p>
        </p:txBody>
      </p:sp>
      <p:sp>
        <p:nvSpPr>
          <p:cNvPr id="4" name="Rectangle 3"/>
          <p:cNvSpPr/>
          <p:nvPr/>
        </p:nvSpPr>
        <p:spPr>
          <a:xfrm>
            <a:off x="2286000" y="2828836"/>
            <a:ext cx="4572000" cy="369332"/>
          </a:xfrm>
          <a:prstGeom prst="rect">
            <a:avLst/>
          </a:prstGeom>
        </p:spPr>
        <p:txBody>
          <a:bodyPr>
            <a:spAutoFit/>
          </a:bodyPr>
          <a:lstStyle/>
          <a:p>
            <a:endParaRPr lang="en-US" dirty="0"/>
          </a:p>
        </p:txBody>
      </p:sp>
      <p:pic>
        <p:nvPicPr>
          <p:cNvPr id="6" name="Picture 5" descr="ECC_Icons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pic>
        <p:nvPicPr>
          <p:cNvPr id="9" name="Picture 8" descr="A close up of a logo&#10;&#10;Description automatically generated">
            <a:extLst>
              <a:ext uri="{FF2B5EF4-FFF2-40B4-BE49-F238E27FC236}">
                <a16:creationId xmlns:a16="http://schemas.microsoft.com/office/drawing/2014/main" id="{EB688C5D-1079-4BFA-A8CA-687979D7D5B9}"/>
              </a:ext>
            </a:extLst>
          </p:cNvPr>
          <p:cNvPicPr>
            <a:picLocks noChangeAspect="1"/>
          </p:cNvPicPr>
          <p:nvPr/>
        </p:nvPicPr>
        <p:blipFill>
          <a:blip r:embed="rId4"/>
          <a:stretch>
            <a:fillRect/>
          </a:stretch>
        </p:blipFill>
        <p:spPr>
          <a:xfrm>
            <a:off x="125404" y="2013307"/>
            <a:ext cx="875058" cy="865442"/>
          </a:xfrm>
          <a:prstGeom prst="rect">
            <a:avLst/>
          </a:prstGeom>
        </p:spPr>
      </p:pic>
      <p:pic>
        <p:nvPicPr>
          <p:cNvPr id="11" name="Picture 10" descr="A picture containing object, food&#10;&#10;Description automatically generated">
            <a:extLst>
              <a:ext uri="{FF2B5EF4-FFF2-40B4-BE49-F238E27FC236}">
                <a16:creationId xmlns:a16="http://schemas.microsoft.com/office/drawing/2014/main" id="{551925A4-5054-4A3F-85FC-C28E63D5D0CA}"/>
              </a:ext>
            </a:extLst>
          </p:cNvPr>
          <p:cNvPicPr>
            <a:picLocks noChangeAspect="1"/>
          </p:cNvPicPr>
          <p:nvPr/>
        </p:nvPicPr>
        <p:blipFill>
          <a:blip r:embed="rId5"/>
          <a:stretch>
            <a:fillRect/>
          </a:stretch>
        </p:blipFill>
        <p:spPr>
          <a:xfrm>
            <a:off x="7889965" y="3861995"/>
            <a:ext cx="875058" cy="865442"/>
          </a:xfrm>
          <a:prstGeom prst="rect">
            <a:avLst/>
          </a:prstGeom>
        </p:spPr>
      </p:pic>
    </p:spTree>
    <p:extLst>
      <p:ext uri="{BB962C8B-B14F-4D97-AF65-F5344CB8AC3E}">
        <p14:creationId xmlns:p14="http://schemas.microsoft.com/office/powerpoint/2010/main" val="214652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Supports: </a:t>
            </a:r>
            <a:br>
              <a:rPr lang="en-US" dirty="0"/>
            </a:br>
            <a:r>
              <a:rPr lang="en-US" dirty="0"/>
              <a:t>PD System Cost Analysis Brief</a:t>
            </a:r>
          </a:p>
        </p:txBody>
      </p:sp>
      <p:sp>
        <p:nvSpPr>
          <p:cNvPr id="3" name="Content Placeholder 2"/>
          <p:cNvSpPr>
            <a:spLocks noGrp="1"/>
          </p:cNvSpPr>
          <p:nvPr>
            <p:ph idx="1"/>
          </p:nvPr>
        </p:nvSpPr>
        <p:spPr>
          <a:xfrm>
            <a:off x="274320" y="1927122"/>
            <a:ext cx="8229600" cy="3003756"/>
          </a:xfrm>
        </p:spPr>
        <p:txBody>
          <a:bodyPr>
            <a:normAutofit/>
          </a:bodyPr>
          <a:lstStyle/>
          <a:p>
            <a:pPr marL="0" indent="0">
              <a:buNone/>
            </a:pPr>
            <a:r>
              <a:rPr lang="en-US" b="1" dirty="0">
                <a:solidFill>
                  <a:srgbClr val="2D2618"/>
                </a:solidFill>
                <a:latin typeface="Arial" panose="020B0604020202020204" pitchFamily="34" charset="0"/>
                <a:cs typeface="Arial" panose="020B0604020202020204" pitchFamily="34" charset="0"/>
              </a:rPr>
              <a:t>The tool helps planners answer questions like: </a:t>
            </a:r>
          </a:p>
          <a:p>
            <a:pPr lvl="1"/>
            <a:r>
              <a:rPr lang="en-US" dirty="0">
                <a:solidFill>
                  <a:srgbClr val="2D2618"/>
                </a:solidFill>
                <a:latin typeface="Arial" panose="020B0604020202020204" pitchFamily="34" charset="0"/>
                <a:cs typeface="Arial" panose="020B0604020202020204" pitchFamily="34" charset="0"/>
              </a:rPr>
              <a:t>What qualifications does your workforce currently have? </a:t>
            </a:r>
          </a:p>
          <a:p>
            <a:pPr lvl="1"/>
            <a:r>
              <a:rPr lang="en-US" dirty="0">
                <a:solidFill>
                  <a:srgbClr val="2D2618"/>
                </a:solidFill>
                <a:latin typeface="Arial" panose="020B0604020202020204" pitchFamily="34" charset="0"/>
                <a:cs typeface="Arial" panose="020B0604020202020204" pitchFamily="34" charset="0"/>
              </a:rPr>
              <a:t>What qualifications do you need or want it to have? </a:t>
            </a:r>
          </a:p>
          <a:p>
            <a:pPr lvl="1"/>
            <a:r>
              <a:rPr lang="en-US" dirty="0">
                <a:solidFill>
                  <a:srgbClr val="2D2618"/>
                </a:solidFill>
                <a:latin typeface="Arial" panose="020B0604020202020204" pitchFamily="34" charset="0"/>
                <a:cs typeface="Arial" panose="020B0604020202020204" pitchFamily="34" charset="0"/>
              </a:rPr>
              <a:t>What do you need to target to help meet your goals of building and retaining a qualified workforce? </a:t>
            </a:r>
          </a:p>
          <a:p>
            <a:endParaRPr lang="en-US" dirty="0"/>
          </a:p>
        </p:txBody>
      </p:sp>
      <p:sp>
        <p:nvSpPr>
          <p:cNvPr id="4" name="Rectangle 3"/>
          <p:cNvSpPr/>
          <p:nvPr/>
        </p:nvSpPr>
        <p:spPr>
          <a:xfrm>
            <a:off x="2286000" y="2828836"/>
            <a:ext cx="4572000" cy="369332"/>
          </a:xfrm>
          <a:prstGeom prst="rect">
            <a:avLst/>
          </a:prstGeom>
        </p:spPr>
        <p:txBody>
          <a:bodyPr>
            <a:spAutoFit/>
          </a:bodyPr>
          <a:lstStyle/>
          <a:p>
            <a:endParaRPr lang="en-US" dirty="0"/>
          </a:p>
        </p:txBody>
      </p:sp>
      <p:pic>
        <p:nvPicPr>
          <p:cNvPr id="6" name="Picture 5" descr="ECC_Icons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pic>
        <p:nvPicPr>
          <p:cNvPr id="7" name="Picture 6" descr="A close up of a logo&#10;&#10;Description automatically generated">
            <a:extLst>
              <a:ext uri="{FF2B5EF4-FFF2-40B4-BE49-F238E27FC236}">
                <a16:creationId xmlns:a16="http://schemas.microsoft.com/office/drawing/2014/main" id="{EA538BA1-77B4-40CC-845A-568A3B6A9906}"/>
              </a:ext>
            </a:extLst>
          </p:cNvPr>
          <p:cNvPicPr>
            <a:picLocks noChangeAspect="1"/>
          </p:cNvPicPr>
          <p:nvPr/>
        </p:nvPicPr>
        <p:blipFill>
          <a:blip r:embed="rId4"/>
          <a:stretch>
            <a:fillRect/>
          </a:stretch>
        </p:blipFill>
        <p:spPr>
          <a:xfrm>
            <a:off x="368617" y="5440362"/>
            <a:ext cx="5114925" cy="1333500"/>
          </a:xfrm>
          <a:prstGeom prst="rect">
            <a:avLst/>
          </a:prstGeom>
        </p:spPr>
      </p:pic>
    </p:spTree>
    <p:extLst>
      <p:ext uri="{BB962C8B-B14F-4D97-AF65-F5344CB8AC3E}">
        <p14:creationId xmlns:p14="http://schemas.microsoft.com/office/powerpoint/2010/main" val="48006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bwMode="auto">
          <a:xfrm>
            <a:off x="1534036" y="3770137"/>
            <a:ext cx="890517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US" altLang="en-US" sz="2000" b="1" dirty="0">
                <a:solidFill>
                  <a:srgbClr val="2D2618"/>
                </a:solidFill>
              </a:rPr>
              <a:t>Introducing Early Educator Central: </a:t>
            </a:r>
            <a:br>
              <a:rPr lang="en-US" altLang="en-US" sz="2000" b="1" dirty="0">
                <a:solidFill>
                  <a:srgbClr val="2D2618"/>
                </a:solidFill>
              </a:rPr>
            </a:br>
            <a:r>
              <a:rPr lang="en-US" altLang="en-US" sz="2000" b="1" dirty="0">
                <a:solidFill>
                  <a:srgbClr val="2D2618"/>
                </a:solidFill>
              </a:rPr>
              <a:t>Pathways to Credentials and Degrees for Infant-Toddler Educators</a:t>
            </a:r>
            <a:endParaRPr lang="en-US" sz="2000" b="1" dirty="0">
              <a:solidFill>
                <a:srgbClr val="2D2618"/>
              </a:solidFill>
            </a:endParaRPr>
          </a:p>
        </p:txBody>
      </p:sp>
      <p:pic>
        <p:nvPicPr>
          <p:cNvPr id="8" name="Picture 7" descr="Teachers_Admin_Trainers_Coaches_SystemLeaders.jpg"/>
          <p:cNvPicPr>
            <a:picLocks noChangeAspect="1"/>
          </p:cNvPicPr>
          <p:nvPr/>
        </p:nvPicPr>
        <p:blipFill rotWithShape="1">
          <a:blip r:embed="rId4">
            <a:extLst>
              <a:ext uri="{28A0092B-C50C-407E-A947-70E740481C1C}">
                <a14:useLocalDpi xmlns:a14="http://schemas.microsoft.com/office/drawing/2010/main" val="0"/>
              </a:ext>
            </a:extLst>
          </a:blip>
          <a:srcRect r="76441" b="57540"/>
          <a:stretch/>
        </p:blipFill>
        <p:spPr>
          <a:xfrm>
            <a:off x="1598120" y="2619501"/>
            <a:ext cx="1721059" cy="1375900"/>
          </a:xfrm>
          <a:prstGeom prst="rect">
            <a:avLst/>
          </a:prstGeom>
        </p:spPr>
      </p:pic>
      <p:pic>
        <p:nvPicPr>
          <p:cNvPr id="10" name="Picture 9" descr="Teachers_Admin_Trainers_Coaches_SystemLeaders.jpg"/>
          <p:cNvPicPr>
            <a:picLocks noChangeAspect="1"/>
          </p:cNvPicPr>
          <p:nvPr/>
        </p:nvPicPr>
        <p:blipFill rotWithShape="1">
          <a:blip r:embed="rId4">
            <a:extLst>
              <a:ext uri="{28A0092B-C50C-407E-A947-70E740481C1C}">
                <a14:useLocalDpi xmlns:a14="http://schemas.microsoft.com/office/drawing/2010/main" val="0"/>
              </a:ext>
            </a:extLst>
          </a:blip>
          <a:srcRect l="50973" r="25468" b="57540"/>
          <a:stretch/>
        </p:blipFill>
        <p:spPr>
          <a:xfrm>
            <a:off x="5083438" y="2619501"/>
            <a:ext cx="1721059" cy="1375900"/>
          </a:xfrm>
          <a:prstGeom prst="rect">
            <a:avLst/>
          </a:prstGeom>
        </p:spPr>
      </p:pic>
      <p:pic>
        <p:nvPicPr>
          <p:cNvPr id="11" name="Picture 10" descr="Teachers_Admin_Trainers_Coaches_SystemLeaders.jpg"/>
          <p:cNvPicPr>
            <a:picLocks noChangeAspect="1"/>
          </p:cNvPicPr>
          <p:nvPr/>
        </p:nvPicPr>
        <p:blipFill rotWithShape="1">
          <a:blip r:embed="rId4">
            <a:extLst>
              <a:ext uri="{28A0092B-C50C-407E-A947-70E740481C1C}">
                <a14:useLocalDpi xmlns:a14="http://schemas.microsoft.com/office/drawing/2010/main" val="0"/>
              </a:ext>
            </a:extLst>
          </a:blip>
          <a:srcRect l="76441" b="57540"/>
          <a:stretch/>
        </p:blipFill>
        <p:spPr>
          <a:xfrm>
            <a:off x="6821777" y="2619501"/>
            <a:ext cx="1721059" cy="1375900"/>
          </a:xfrm>
          <a:prstGeom prst="rect">
            <a:avLst/>
          </a:prstGeom>
        </p:spPr>
      </p:pic>
      <p:sp>
        <p:nvSpPr>
          <p:cNvPr id="12" name="Rectangle 11"/>
          <p:cNvSpPr/>
          <p:nvPr/>
        </p:nvSpPr>
        <p:spPr>
          <a:xfrm>
            <a:off x="8560117" y="2619501"/>
            <a:ext cx="583884" cy="1375900"/>
          </a:xfrm>
          <a:prstGeom prst="rect">
            <a:avLst/>
          </a:prstGeom>
          <a:solidFill>
            <a:srgbClr val="1630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Teachers_Admin_Trainers_Coaches_SystemLeaders.jpg"/>
          <p:cNvPicPr>
            <a:picLocks noChangeAspect="1"/>
          </p:cNvPicPr>
          <p:nvPr/>
        </p:nvPicPr>
        <p:blipFill rotWithShape="1">
          <a:blip r:embed="rId4">
            <a:extLst>
              <a:ext uri="{28A0092B-C50C-407E-A947-70E740481C1C}">
                <a14:useLocalDpi xmlns:a14="http://schemas.microsoft.com/office/drawing/2010/main" val="0"/>
              </a:ext>
            </a:extLst>
          </a:blip>
          <a:srcRect l="25545" r="50896" b="57540"/>
          <a:stretch/>
        </p:blipFill>
        <p:spPr>
          <a:xfrm>
            <a:off x="3345099" y="2619501"/>
            <a:ext cx="1721059" cy="1375900"/>
          </a:xfrm>
          <a:prstGeom prst="rect">
            <a:avLst/>
          </a:prstGeom>
        </p:spPr>
      </p:pic>
      <p:pic>
        <p:nvPicPr>
          <p:cNvPr id="14" name="Picture 13" descr="EEC Logo_Released_4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48" y="482600"/>
            <a:ext cx="4633310" cy="1242550"/>
          </a:xfrm>
          <a:prstGeom prst="rect">
            <a:avLst/>
          </a:prstGeom>
        </p:spPr>
      </p:pic>
    </p:spTree>
    <p:extLst>
      <p:ext uri="{BB962C8B-B14F-4D97-AF65-F5344CB8AC3E}">
        <p14:creationId xmlns:p14="http://schemas.microsoft.com/office/powerpoint/2010/main" val="2608451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Supports: Articulation Agreements</a:t>
            </a:r>
          </a:p>
        </p:txBody>
      </p:sp>
      <p:sp>
        <p:nvSpPr>
          <p:cNvPr id="3" name="Content Placeholder 2"/>
          <p:cNvSpPr>
            <a:spLocks noGrp="1"/>
          </p:cNvSpPr>
          <p:nvPr>
            <p:ph idx="1"/>
          </p:nvPr>
        </p:nvSpPr>
        <p:spPr>
          <a:xfrm>
            <a:off x="5498275" y="1828800"/>
            <a:ext cx="3188524" cy="4525963"/>
          </a:xfrm>
        </p:spPr>
        <p:txBody>
          <a:bodyPr vert="horz" lIns="91440" tIns="45720" rIns="91440" bIns="45720" rtlCol="0">
            <a:normAutofit/>
          </a:bodyPr>
          <a:lstStyle/>
          <a:p>
            <a:r>
              <a:rPr lang="en-US" dirty="0">
                <a:solidFill>
                  <a:srgbClr val="2D2618"/>
                </a:solidFill>
              </a:rPr>
              <a:t>Background on Articulation.</a:t>
            </a:r>
          </a:p>
          <a:p>
            <a:r>
              <a:rPr lang="en-US" dirty="0">
                <a:solidFill>
                  <a:srgbClr val="2D2618"/>
                </a:solidFill>
              </a:rPr>
              <a:t>Templates to inform work to create Articulation Agreements.</a:t>
            </a:r>
          </a:p>
          <a:p>
            <a:r>
              <a:rPr lang="en-US" dirty="0">
                <a:solidFill>
                  <a:srgbClr val="2D2618"/>
                </a:solidFill>
              </a:rPr>
              <a:t>Sample agreements from around the country.</a:t>
            </a:r>
          </a:p>
          <a:p>
            <a:endParaRPr lang="en-US" dirty="0"/>
          </a:p>
          <a:p>
            <a:endParaRPr lang="en-US" dirty="0"/>
          </a:p>
        </p:txBody>
      </p:sp>
      <p:sp>
        <p:nvSpPr>
          <p:cNvPr id="4" name="Rectangle 3"/>
          <p:cNvSpPr/>
          <p:nvPr/>
        </p:nvSpPr>
        <p:spPr>
          <a:xfrm>
            <a:off x="2286000" y="2828836"/>
            <a:ext cx="4572000" cy="369332"/>
          </a:xfrm>
          <a:prstGeom prst="rect">
            <a:avLst/>
          </a:prstGeom>
        </p:spPr>
        <p:txBody>
          <a:bodyPr>
            <a:spAutoFit/>
          </a:bodyPr>
          <a:lstStyle/>
          <a:p>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4051"/>
          <a:stretch/>
        </p:blipFill>
        <p:spPr bwMode="auto">
          <a:xfrm>
            <a:off x="276225" y="1828800"/>
            <a:ext cx="4943475" cy="46958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ECC_Icons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spTree>
    <p:extLst>
      <p:ext uri="{BB962C8B-B14F-4D97-AF65-F5344CB8AC3E}">
        <p14:creationId xmlns:p14="http://schemas.microsoft.com/office/powerpoint/2010/main" val="3672725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Supports: Resources  </a:t>
            </a:r>
          </a:p>
        </p:txBody>
      </p:sp>
      <p:sp>
        <p:nvSpPr>
          <p:cNvPr id="3" name="Content Placeholder 2"/>
          <p:cNvSpPr>
            <a:spLocks noGrp="1"/>
          </p:cNvSpPr>
          <p:nvPr>
            <p:ph idx="1"/>
          </p:nvPr>
        </p:nvSpPr>
        <p:spPr/>
        <p:txBody>
          <a:bodyPr>
            <a:normAutofit/>
          </a:bodyPr>
          <a:lstStyle/>
          <a:p>
            <a:pPr marL="0" indent="0">
              <a:buNone/>
            </a:pPr>
            <a:r>
              <a:rPr lang="en-US" dirty="0">
                <a:solidFill>
                  <a:srgbClr val="2D2618"/>
                </a:solidFill>
              </a:rPr>
              <a:t>Find additional resources including: </a:t>
            </a:r>
          </a:p>
          <a:p>
            <a:pPr marL="0" indent="0">
              <a:buNone/>
            </a:pPr>
            <a:endParaRPr lang="en-US" dirty="0">
              <a:solidFill>
                <a:srgbClr val="2D2618"/>
              </a:solidFill>
            </a:endParaRPr>
          </a:p>
          <a:p>
            <a:r>
              <a:rPr lang="en-US" dirty="0">
                <a:solidFill>
                  <a:srgbClr val="2D2618"/>
                </a:solidFill>
              </a:rPr>
              <a:t>A review of options and opportunities for financing high quality infant-toddler programming.</a:t>
            </a:r>
          </a:p>
          <a:p>
            <a:endParaRPr lang="en-US" dirty="0">
              <a:solidFill>
                <a:srgbClr val="2D2618"/>
              </a:solidFill>
            </a:endParaRPr>
          </a:p>
          <a:p>
            <a:r>
              <a:rPr lang="en-US" dirty="0">
                <a:solidFill>
                  <a:srgbClr val="2D2618"/>
                </a:solidFill>
              </a:rPr>
              <a:t>Learn more about infant-toddler teacher compensation.</a:t>
            </a:r>
          </a:p>
          <a:p>
            <a:pPr marL="0" indent="0">
              <a:buNone/>
            </a:pPr>
            <a:endParaRPr lang="en-US" dirty="0">
              <a:solidFill>
                <a:srgbClr val="2D2618"/>
              </a:solidFill>
            </a:endParaRPr>
          </a:p>
        </p:txBody>
      </p:sp>
      <p:pic>
        <p:nvPicPr>
          <p:cNvPr id="4" name="Picture 3" descr="ECC_Icon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128" y="438912"/>
            <a:ext cx="804672" cy="804672"/>
          </a:xfrm>
          <a:prstGeom prst="rect">
            <a:avLst/>
          </a:prstGeom>
        </p:spPr>
      </p:pic>
    </p:spTree>
    <p:extLst>
      <p:ext uri="{BB962C8B-B14F-4D97-AF65-F5344CB8AC3E}">
        <p14:creationId xmlns:p14="http://schemas.microsoft.com/office/powerpoint/2010/main" val="307849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the Word!</a:t>
            </a:r>
          </a:p>
        </p:txBody>
      </p:sp>
      <p:sp>
        <p:nvSpPr>
          <p:cNvPr id="3" name="Content Placeholder 2"/>
          <p:cNvSpPr>
            <a:spLocks noGrp="1"/>
          </p:cNvSpPr>
          <p:nvPr>
            <p:ph idx="1"/>
          </p:nvPr>
        </p:nvSpPr>
        <p:spPr>
          <a:xfrm>
            <a:off x="181628" y="1828800"/>
            <a:ext cx="8229600" cy="4525963"/>
          </a:xfrm>
        </p:spPr>
        <p:txBody>
          <a:bodyPr>
            <a:normAutofit lnSpcReduction="10000"/>
          </a:bodyPr>
          <a:lstStyle/>
          <a:p>
            <a:pPr marL="0" indent="0">
              <a:buNone/>
            </a:pPr>
            <a:r>
              <a:rPr lang="en-US" dirty="0">
                <a:solidFill>
                  <a:srgbClr val="2D2618"/>
                </a:solidFill>
              </a:rPr>
              <a:t>To help you spread the word, Early Educator Central has materials.  You’ll find:</a:t>
            </a:r>
          </a:p>
          <a:p>
            <a:r>
              <a:rPr lang="en-US" altLang="en-US" dirty="0">
                <a:solidFill>
                  <a:srgbClr val="2D2618"/>
                </a:solidFill>
                <a:latin typeface="Arial" panose="020B0604020202020204" pitchFamily="34" charset="0"/>
                <a:cs typeface="+mn-cs"/>
              </a:rPr>
              <a:t>Early Educator Central banners to place on your website. These banners will bring your visitors directly to Early Educator Central’s homepage.</a:t>
            </a:r>
          </a:p>
          <a:p>
            <a:r>
              <a:rPr lang="en-US" altLang="en-US" dirty="0">
                <a:solidFill>
                  <a:srgbClr val="2D2618"/>
                </a:solidFill>
                <a:latin typeface="Arial" panose="020B0604020202020204" pitchFamily="34" charset="0"/>
                <a:cs typeface="+mn-cs"/>
              </a:rPr>
              <a:t>Social Media Messages for use on Facebook, Twitter and other social media.</a:t>
            </a:r>
          </a:p>
          <a:p>
            <a:r>
              <a:rPr lang="en-US" altLang="en-US" dirty="0">
                <a:solidFill>
                  <a:srgbClr val="2D2618"/>
                </a:solidFill>
                <a:latin typeface="Arial" panose="020B0604020202020204" pitchFamily="34" charset="0"/>
                <a:cs typeface="+mn-cs"/>
              </a:rPr>
              <a:t>Factsheet</a:t>
            </a:r>
          </a:p>
          <a:p>
            <a:r>
              <a:rPr lang="en-US" altLang="en-US" dirty="0">
                <a:solidFill>
                  <a:srgbClr val="2D2618"/>
                </a:solidFill>
                <a:latin typeface="Arial" panose="020B0604020202020204" pitchFamily="34" charset="0"/>
                <a:cs typeface="+mn-cs"/>
              </a:rPr>
              <a:t>Talking Points</a:t>
            </a:r>
          </a:p>
          <a:p>
            <a:r>
              <a:rPr lang="en-US" altLang="en-US" dirty="0">
                <a:solidFill>
                  <a:srgbClr val="2D2618"/>
                </a:solidFill>
                <a:latin typeface="Arial" panose="020B0604020202020204" pitchFamily="34" charset="0"/>
                <a:cs typeface="+mn-cs"/>
              </a:rPr>
              <a:t>FAQ’s </a:t>
            </a:r>
          </a:p>
          <a:p>
            <a:r>
              <a:rPr lang="en-US" altLang="en-US" dirty="0">
                <a:solidFill>
                  <a:srgbClr val="2D2618"/>
                </a:solidFill>
                <a:latin typeface="Arial" panose="020B0604020202020204" pitchFamily="34" charset="0"/>
                <a:cs typeface="+mn-cs"/>
              </a:rPr>
              <a:t>PowerPoint</a:t>
            </a:r>
          </a:p>
          <a:p>
            <a:endParaRPr lang="en-US" altLang="en-US" sz="1800" dirty="0">
              <a:solidFill>
                <a:prstClr val="black"/>
              </a:solidFill>
              <a:latin typeface="Arial" panose="020B0604020202020204" pitchFamily="34" charset="0"/>
              <a:cs typeface="+mn-cs"/>
            </a:endParaRPr>
          </a:p>
          <a:p>
            <a:pPr marL="0" indent="0">
              <a:buNone/>
            </a:pPr>
            <a:endParaRPr lang="en-US" dirty="0"/>
          </a:p>
        </p:txBody>
      </p:sp>
    </p:spTree>
    <p:extLst>
      <p:ext uri="{BB962C8B-B14F-4D97-AF65-F5344CB8AC3E}">
        <p14:creationId xmlns:p14="http://schemas.microsoft.com/office/powerpoint/2010/main" val="131510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Context</a:t>
            </a:r>
          </a:p>
        </p:txBody>
      </p:sp>
      <p:sp>
        <p:nvSpPr>
          <p:cNvPr id="3" name="Content Placeholder 2"/>
          <p:cNvSpPr>
            <a:spLocks noGrp="1"/>
          </p:cNvSpPr>
          <p:nvPr>
            <p:ph idx="1"/>
          </p:nvPr>
        </p:nvSpPr>
        <p:spPr/>
        <p:txBody>
          <a:bodyPr/>
          <a:lstStyle/>
          <a:p>
            <a:pPr marL="0" indent="0">
              <a:buNone/>
            </a:pPr>
            <a:r>
              <a:rPr lang="en-US" b="1" dirty="0">
                <a:solidFill>
                  <a:srgbClr val="2D2618"/>
                </a:solidFill>
              </a:rPr>
              <a:t>A valuable new asset in support of critical priorities: </a:t>
            </a:r>
            <a:br>
              <a:rPr lang="en-US" b="1" dirty="0">
                <a:solidFill>
                  <a:srgbClr val="2D2618"/>
                </a:solidFill>
              </a:rPr>
            </a:br>
            <a:endParaRPr lang="en-US" b="1" dirty="0">
              <a:solidFill>
                <a:srgbClr val="2D2618"/>
              </a:solidFill>
            </a:endParaRPr>
          </a:p>
          <a:p>
            <a:pPr lvl="1"/>
            <a:r>
              <a:rPr lang="en-US" dirty="0">
                <a:solidFill>
                  <a:srgbClr val="2D2618"/>
                </a:solidFill>
              </a:rPr>
              <a:t>Training and career pathways under the Child Care and Development Fund (CCDF); </a:t>
            </a:r>
          </a:p>
          <a:p>
            <a:pPr lvl="1"/>
            <a:r>
              <a:rPr lang="en-US" dirty="0">
                <a:solidFill>
                  <a:srgbClr val="2D2618"/>
                </a:solidFill>
              </a:rPr>
              <a:t>Essential state and territory professional development planning and implementation to respond to CCDF reauthorization; and </a:t>
            </a:r>
          </a:p>
          <a:p>
            <a:pPr lvl="1"/>
            <a:r>
              <a:rPr lang="en-US" dirty="0">
                <a:solidFill>
                  <a:srgbClr val="2D2618"/>
                </a:solidFill>
              </a:rPr>
              <a:t>Professional development in Early Head Start-Child Care Partnerships and other programs.</a:t>
            </a:r>
          </a:p>
        </p:txBody>
      </p:sp>
      <p:sp>
        <p:nvSpPr>
          <p:cNvPr id="4"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3</a:t>
            </a:fld>
            <a:r>
              <a:rPr lang="en-US" dirty="0"/>
              <a:t>       </a:t>
            </a:r>
            <a:r>
              <a:rPr lang="en-US" u="sng" dirty="0">
                <a:hlinkClick r:id="rId3"/>
              </a:rPr>
              <a:t>https://earlyeducatorcentral.acf.hhs.gov</a:t>
            </a:r>
            <a:r>
              <a:rPr lang="en-US" dirty="0"/>
              <a:t>  </a:t>
            </a:r>
          </a:p>
        </p:txBody>
      </p:sp>
    </p:spTree>
    <p:extLst>
      <p:ext uri="{BB962C8B-B14F-4D97-AF65-F5344CB8AC3E}">
        <p14:creationId xmlns:p14="http://schemas.microsoft.com/office/powerpoint/2010/main" val="51399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Educator Central</a:t>
            </a:r>
          </a:p>
        </p:txBody>
      </p:sp>
      <p:sp>
        <p:nvSpPr>
          <p:cNvPr id="3" name="Content Placeholder 2"/>
          <p:cNvSpPr>
            <a:spLocks noGrp="1"/>
          </p:cNvSpPr>
          <p:nvPr>
            <p:ph idx="1"/>
          </p:nvPr>
        </p:nvSpPr>
        <p:spPr/>
        <p:txBody>
          <a:bodyPr/>
          <a:lstStyle/>
          <a:p>
            <a:r>
              <a:rPr lang="en-US" dirty="0">
                <a:solidFill>
                  <a:srgbClr val="2D2618"/>
                </a:solidFill>
              </a:rPr>
              <a:t>Leverages existing federally funded coursework from Administration for Children and Families, Department of Defense, and the Centers for Disease Control and Prevention. </a:t>
            </a:r>
          </a:p>
          <a:p>
            <a:endParaRPr lang="en-US" dirty="0">
              <a:solidFill>
                <a:srgbClr val="2D2618"/>
              </a:solidFill>
            </a:endParaRPr>
          </a:p>
          <a:p>
            <a:r>
              <a:rPr lang="en-US" dirty="0">
                <a:solidFill>
                  <a:srgbClr val="2D2618"/>
                </a:solidFill>
              </a:rPr>
              <a:t>Provides courses that are part of a career pathway that lead towards a credential or degree. </a:t>
            </a:r>
          </a:p>
          <a:p>
            <a:endParaRPr lang="en-US" dirty="0">
              <a:solidFill>
                <a:srgbClr val="2D2618"/>
              </a:solidFill>
            </a:endParaRPr>
          </a:p>
          <a:p>
            <a:r>
              <a:rPr lang="en-US" dirty="0">
                <a:solidFill>
                  <a:srgbClr val="2D2618"/>
                </a:solidFill>
              </a:rPr>
              <a:t>Jointly administered and funded by the Office of Child Care and the Office of Head Start. </a:t>
            </a:r>
          </a:p>
        </p:txBody>
      </p:sp>
      <p:sp>
        <p:nvSpPr>
          <p:cNvPr id="5"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4</a:t>
            </a:fld>
            <a:r>
              <a:rPr lang="en-US" dirty="0"/>
              <a:t>       </a:t>
            </a:r>
            <a:r>
              <a:rPr lang="en-US" u="sng" dirty="0">
                <a:hlinkClick r:id="rId3"/>
              </a:rPr>
              <a:t>https://earlyeducatorcentral.acf.hhs.gov</a:t>
            </a:r>
            <a:r>
              <a:rPr lang="en-US" dirty="0"/>
              <a:t>  </a:t>
            </a:r>
          </a:p>
        </p:txBody>
      </p:sp>
    </p:spTree>
    <p:extLst>
      <p:ext uri="{BB962C8B-B14F-4D97-AF65-F5344CB8AC3E}">
        <p14:creationId xmlns:p14="http://schemas.microsoft.com/office/powerpoint/2010/main" val="1100372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Audiences</a:t>
            </a:r>
          </a:p>
        </p:txBody>
      </p:sp>
      <p:sp>
        <p:nvSpPr>
          <p:cNvPr id="3" name="Content Placeholder 2"/>
          <p:cNvSpPr>
            <a:spLocks noGrp="1"/>
          </p:cNvSpPr>
          <p:nvPr>
            <p:ph idx="1"/>
          </p:nvPr>
        </p:nvSpPr>
        <p:spPr/>
        <p:txBody>
          <a:bodyPr/>
          <a:lstStyle/>
          <a:p>
            <a:pPr marL="0" indent="0">
              <a:buNone/>
            </a:pPr>
            <a:r>
              <a:rPr lang="en-US" dirty="0">
                <a:solidFill>
                  <a:srgbClr val="2D2618"/>
                </a:solidFill>
              </a:rPr>
              <a:t>Resources and tools that meet the needs of early childhood professionals, including: </a:t>
            </a:r>
          </a:p>
        </p:txBody>
      </p:sp>
      <p:sp>
        <p:nvSpPr>
          <p:cNvPr id="5"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5</a:t>
            </a:fld>
            <a:r>
              <a:rPr lang="en-US" dirty="0"/>
              <a:t>       </a:t>
            </a:r>
            <a:r>
              <a:rPr lang="en-US" u="sng" dirty="0">
                <a:hlinkClick r:id="rId3"/>
              </a:rPr>
              <a:t>https://earlyeducatorcentral.acf.hhs.gov</a:t>
            </a:r>
            <a:r>
              <a:rPr lang="en-US" dirty="0"/>
              <a:t>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47" t="2589" r="928"/>
          <a:stretch/>
        </p:blipFill>
        <p:spPr bwMode="auto">
          <a:xfrm>
            <a:off x="781050" y="2828925"/>
            <a:ext cx="7562850" cy="28670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74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Educator Central Overview</a:t>
            </a:r>
          </a:p>
        </p:txBody>
      </p:sp>
      <p:sp>
        <p:nvSpPr>
          <p:cNvPr id="3" name="Content Placeholder 2"/>
          <p:cNvSpPr>
            <a:spLocks noGrp="1"/>
          </p:cNvSpPr>
          <p:nvPr>
            <p:ph idx="1"/>
          </p:nvPr>
        </p:nvSpPr>
        <p:spPr/>
        <p:txBody>
          <a:bodyPr/>
          <a:lstStyle/>
          <a:p>
            <a:pPr marL="0" indent="0">
              <a:buNone/>
            </a:pPr>
            <a:r>
              <a:rPr lang="en-US" dirty="0">
                <a:solidFill>
                  <a:srgbClr val="2D2618"/>
                </a:solidFill>
              </a:rPr>
              <a:t>Tools and resources organized by Career Pathway and Coursework, Teaching Supports and System Supports: </a:t>
            </a:r>
          </a:p>
        </p:txBody>
      </p:sp>
      <p:sp>
        <p:nvSpPr>
          <p:cNvPr id="5"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6</a:t>
            </a:fld>
            <a:r>
              <a:rPr lang="en-US" dirty="0"/>
              <a:t>       </a:t>
            </a:r>
            <a:r>
              <a:rPr lang="en-US" u="sng" dirty="0">
                <a:hlinkClick r:id="rId3"/>
              </a:rPr>
              <a:t>https://earlyeducatorcentral.acf.hhs.gov</a:t>
            </a:r>
            <a:r>
              <a:rPr lang="en-US" dirty="0"/>
              <a:t>  </a:t>
            </a:r>
          </a:p>
        </p:txBody>
      </p:sp>
      <p:pic>
        <p:nvPicPr>
          <p:cNvPr id="7" name="Picture 6">
            <a:extLst>
              <a:ext uri="{FF2B5EF4-FFF2-40B4-BE49-F238E27FC236}">
                <a16:creationId xmlns:a16="http://schemas.microsoft.com/office/drawing/2014/main" id="{5360D7E1-E171-453E-B40E-A2EA3AE72021}"/>
              </a:ext>
            </a:extLst>
          </p:cNvPr>
          <p:cNvPicPr>
            <a:picLocks noChangeAspect="1"/>
          </p:cNvPicPr>
          <p:nvPr/>
        </p:nvPicPr>
        <p:blipFill rotWithShape="1">
          <a:blip r:embed="rId4"/>
          <a:srcRect l="6824" t="30366" r="57882" b="27748"/>
          <a:stretch/>
        </p:blipFill>
        <p:spPr>
          <a:xfrm>
            <a:off x="623943" y="2958353"/>
            <a:ext cx="7584141" cy="2700169"/>
          </a:xfrm>
          <a:prstGeom prst="rect">
            <a:avLst/>
          </a:prstGeom>
        </p:spPr>
      </p:pic>
    </p:spTree>
    <p:extLst>
      <p:ext uri="{BB962C8B-B14F-4D97-AF65-F5344CB8AC3E}">
        <p14:creationId xmlns:p14="http://schemas.microsoft.com/office/powerpoint/2010/main" val="713545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Coursework </a:t>
            </a:r>
          </a:p>
        </p:txBody>
      </p:sp>
    </p:spTree>
    <p:extLst>
      <p:ext uri="{BB962C8B-B14F-4D97-AF65-F5344CB8AC3E}">
        <p14:creationId xmlns:p14="http://schemas.microsoft.com/office/powerpoint/2010/main" val="1331440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Coursework: Details </a:t>
            </a:r>
          </a:p>
        </p:txBody>
      </p:sp>
      <p:sp>
        <p:nvSpPr>
          <p:cNvPr id="3" name="Content Placeholder 2"/>
          <p:cNvSpPr>
            <a:spLocks noGrp="1"/>
          </p:cNvSpPr>
          <p:nvPr>
            <p:ph idx="1"/>
          </p:nvPr>
        </p:nvSpPr>
        <p:spPr>
          <a:xfrm>
            <a:off x="4997302" y="1828800"/>
            <a:ext cx="3689497" cy="4525963"/>
          </a:xfrm>
        </p:spPr>
        <p:txBody>
          <a:bodyPr>
            <a:normAutofit/>
          </a:bodyPr>
          <a:lstStyle/>
          <a:p>
            <a:r>
              <a:rPr lang="en-US" dirty="0">
                <a:solidFill>
                  <a:srgbClr val="2D2618"/>
                </a:solidFill>
              </a:rPr>
              <a:t>Allows for browsing of course descriptions, and filtering courses by role and other key indicators- all free or low cost. </a:t>
            </a:r>
          </a:p>
          <a:p>
            <a:r>
              <a:rPr lang="en-US" dirty="0">
                <a:solidFill>
                  <a:srgbClr val="2D2618"/>
                </a:solidFill>
              </a:rPr>
              <a:t>Provides pathway courses for the CDA requirement of EHS &amp;</a:t>
            </a:r>
            <a:br>
              <a:rPr lang="en-US" dirty="0">
                <a:solidFill>
                  <a:srgbClr val="2D2618"/>
                </a:solidFill>
              </a:rPr>
            </a:br>
            <a:r>
              <a:rPr lang="en-US" dirty="0">
                <a:solidFill>
                  <a:srgbClr val="2D2618"/>
                </a:solidFill>
              </a:rPr>
              <a:t>EHS—CC partnerships. </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9" y="1914313"/>
            <a:ext cx="4518837" cy="44404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ECC_Ic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129" y="436337"/>
            <a:ext cx="807671" cy="807671"/>
          </a:xfrm>
          <a:prstGeom prst="rect">
            <a:avLst/>
          </a:prstGeom>
        </p:spPr>
      </p:pic>
    </p:spTree>
    <p:extLst>
      <p:ext uri="{BB962C8B-B14F-4D97-AF65-F5344CB8AC3E}">
        <p14:creationId xmlns:p14="http://schemas.microsoft.com/office/powerpoint/2010/main" val="94579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Coursework: Details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2282811"/>
              </p:ext>
            </p:extLst>
          </p:nvPr>
        </p:nvGraphicFramePr>
        <p:xfrm>
          <a:off x="457200" y="1955800"/>
          <a:ext cx="8229600" cy="3515360"/>
        </p:xfrm>
        <a:graphic>
          <a:graphicData uri="http://schemas.openxmlformats.org/drawingml/2006/table">
            <a:tbl>
              <a:tblPr firstRow="1" bandRow="1">
                <a:tableStyleId>{5C22544A-7EE6-4342-B048-85BDC9FD1C3A}</a:tableStyleId>
              </a:tblPr>
              <a:tblGrid>
                <a:gridCol w="4521200">
                  <a:extLst>
                    <a:ext uri="{9D8B030D-6E8A-4147-A177-3AD203B41FA5}">
                      <a16:colId xmlns:a16="http://schemas.microsoft.com/office/drawing/2014/main" val="20000"/>
                    </a:ext>
                  </a:extLst>
                </a:gridCol>
                <a:gridCol w="15621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tblGrid>
              <a:tr h="330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Coursework</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Course Developer</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Helvetica Neue"/>
                          <a:ea typeface="MS Gothic" panose="020B0609070205080204" pitchFamily="49" charset="-128"/>
                          <a:cs typeface="Times New Roman" panose="02020603050405020304" pitchFamily="18" charset="0"/>
                        </a:rPr>
                        <a:t>Intended Audience</a:t>
                      </a:r>
                      <a:endParaRPr lang="en-US" sz="1200" dirty="0">
                        <a:solidFill>
                          <a:schemeClr val="bg1"/>
                        </a:solidFill>
                        <a:effectLst/>
                        <a:latin typeface="Helvetica Neue"/>
                        <a:ea typeface="MS Gothic" panose="020B0609070205080204" pitchFamily="49" charset="-128"/>
                        <a:cs typeface="Times New Roman" panose="02020603050405020304" pitchFamily="18" charset="0"/>
                      </a:endParaRPr>
                    </a:p>
                  </a:txBody>
                  <a:tcPr>
                    <a:solidFill>
                      <a:srgbClr val="6E92AD"/>
                    </a:solidFill>
                  </a:tcPr>
                </a:tc>
                <a:extLst>
                  <a:ext uri="{0D108BD9-81ED-4DB2-BD59-A6C34878D82A}">
                    <a16:rowId xmlns:a16="http://schemas.microsoft.com/office/drawing/2014/main" val="10000"/>
                  </a:ext>
                </a:extLst>
              </a:tr>
              <a:tr h="6781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strike="noStrike" dirty="0">
                          <a:solidFill>
                            <a:srgbClr val="2D2618"/>
                          </a:solidFill>
                          <a:effectLst/>
                          <a:latin typeface="Arial" panose="020B0604020202020204" pitchFamily="34" charset="0"/>
                          <a:ea typeface="MS Gothic" panose="020B0609070205080204" pitchFamily="49" charset="-128"/>
                          <a:cs typeface="Arial" panose="020B0604020202020204" pitchFamily="34" charset="0"/>
                        </a:rPr>
                        <a:t>Department of Defense Virtual Lab School Infant Toddler Track</a:t>
                      </a:r>
                      <a:endParaRPr lang="en-US" sz="1200" b="0" u="none" dirty="0">
                        <a:solidFill>
                          <a:srgbClr val="2D2618"/>
                        </a:solidFill>
                        <a:effectLst/>
                        <a:latin typeface="Arial" panose="020B0604020202020204" pitchFamily="34" charset="0"/>
                        <a:ea typeface="MS Gothic" panose="020B0609070205080204" pitchFamily="49" charset="-128"/>
                        <a:cs typeface="Arial" panose="020B0604020202020204" pitchFamily="34" charset="0"/>
                      </a:endParaRP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The Ohio State University</a:t>
                      </a:r>
                    </a:p>
                  </a:txBody>
                  <a:tcPr>
                    <a:solidFill>
                      <a:srgbClr val="FFFFFF"/>
                    </a:solidFill>
                  </a:tcPr>
                </a:tc>
                <a:tc>
                  <a:txBody>
                    <a:bodyPr/>
                    <a:lstStyle/>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Infant Toddler Educators </a:t>
                      </a:r>
                    </a:p>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Administrators</a:t>
                      </a:r>
                    </a:p>
                  </a:txBody>
                  <a:tcPr>
                    <a:solidFill>
                      <a:srgbClr val="FFFFFF"/>
                    </a:solidFill>
                  </a:tcPr>
                </a:tc>
                <a:extLst>
                  <a:ext uri="{0D108BD9-81ED-4DB2-BD59-A6C34878D82A}">
                    <a16:rowId xmlns:a16="http://schemas.microsoft.com/office/drawing/2014/main" val="10001"/>
                  </a:ext>
                </a:extLst>
              </a:tr>
              <a:tr h="6781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strike="noStrik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Better Kid Care</a:t>
                      </a:r>
                      <a:endPar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endParaRPr>
                    </a:p>
                  </a:txBody>
                  <a:tcPr>
                    <a:solidFill>
                      <a:srgbClr val="F6F6F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Penn State Extension Better Kid Care Program</a:t>
                      </a:r>
                    </a:p>
                  </a:txBody>
                  <a:tcPr>
                    <a:solidFill>
                      <a:srgbClr val="F6F6F1"/>
                    </a:solidFill>
                  </a:tcPr>
                </a:tc>
                <a:tc>
                  <a:txBody>
                    <a:bodyPr/>
                    <a:lstStyle/>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All Early Learning Educators </a:t>
                      </a:r>
                    </a:p>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Administrators</a:t>
                      </a:r>
                    </a:p>
                  </a:txBody>
                  <a:tcPr>
                    <a:solidFill>
                      <a:srgbClr val="F6F6F1"/>
                    </a:solidFill>
                  </a:tcPr>
                </a:tc>
                <a:extLst>
                  <a:ext uri="{0D108BD9-81ED-4DB2-BD59-A6C34878D82A}">
                    <a16:rowId xmlns:a16="http://schemas.microsoft.com/office/drawing/2014/main" val="10002"/>
                  </a:ext>
                </a:extLst>
              </a:tr>
              <a:tr h="6781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strike="noStrik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Online Infant Toddler Associate of Arts (A.A.) curriculum</a:t>
                      </a:r>
                      <a:endPar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endParaRPr>
                    </a:p>
                  </a:txBody>
                  <a:tcP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University of Cincinnati</a:t>
                      </a:r>
                    </a:p>
                  </a:txBody>
                  <a:tcPr>
                    <a:solidFill>
                      <a:srgbClr val="FFFFFF"/>
                    </a:solidFill>
                  </a:tcPr>
                </a:tc>
                <a:tc>
                  <a:txBody>
                    <a:bodyPr/>
                    <a:lstStyle/>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Infant Toddler Educators</a:t>
                      </a:r>
                    </a:p>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Course Developers and Higher Education Professionals</a:t>
                      </a:r>
                    </a:p>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PD System Planners</a:t>
                      </a:r>
                    </a:p>
                  </a:txBody>
                  <a:tcPr>
                    <a:solidFill>
                      <a:srgbClr val="FFFFFF"/>
                    </a:solidFill>
                  </a:tcPr>
                </a:tc>
                <a:extLst>
                  <a:ext uri="{0D108BD9-81ED-4DB2-BD59-A6C34878D82A}">
                    <a16:rowId xmlns:a16="http://schemas.microsoft.com/office/drawing/2014/main" val="10003"/>
                  </a:ext>
                </a:extLst>
              </a:tr>
              <a:tr h="678180">
                <a:tc>
                  <a:txBody>
                    <a:bodyPr/>
                    <a:lstStyle/>
                    <a:p>
                      <a:pPr marL="0" marR="0">
                        <a:spcBef>
                          <a:spcPts val="0"/>
                        </a:spcBef>
                        <a:spcAft>
                          <a:spcPts val="0"/>
                        </a:spcAft>
                      </a:pPr>
                      <a:r>
                        <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Infant Toddler Consultant Curricula</a:t>
                      </a:r>
                    </a:p>
                    <a:p>
                      <a:pPr marL="222250" marR="0">
                        <a:spcBef>
                          <a:spcPts val="0"/>
                        </a:spcBef>
                        <a:spcAft>
                          <a:spcPts val="0"/>
                        </a:spcAft>
                      </a:pPr>
                      <a:r>
                        <a:rPr lang="en-US" sz="1200" b="0" u="none" strike="noStrik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Relationships: The Heart of Development and Learning</a:t>
                      </a:r>
                      <a:r>
                        <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 </a:t>
                      </a:r>
                    </a:p>
                    <a:p>
                      <a:pPr marL="222250" marR="0">
                        <a:spcBef>
                          <a:spcPts val="0"/>
                        </a:spcBef>
                        <a:spcAft>
                          <a:spcPts val="0"/>
                        </a:spcAft>
                      </a:pPr>
                      <a:r>
                        <a:rPr lang="en-US" sz="1200" b="0" u="none" strike="noStrik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Infant Toddler Development, Screening, and Assessment</a:t>
                      </a:r>
                      <a:endPar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endParaRPr>
                    </a:p>
                    <a:p>
                      <a:pPr marL="222250" marR="0">
                        <a:spcBef>
                          <a:spcPts val="0"/>
                        </a:spcBef>
                        <a:spcAft>
                          <a:spcPts val="0"/>
                        </a:spcAft>
                      </a:pPr>
                      <a:r>
                        <a:rPr lang="en-US" sz="1200" b="0" u="none" strike="noStrike" dirty="0">
                          <a:solidFill>
                            <a:schemeClr val="tx1"/>
                          </a:solidFill>
                          <a:effectLst/>
                          <a:latin typeface="Arial" panose="020B0604020202020204" pitchFamily="34" charset="0"/>
                          <a:ea typeface="MS Gothic" panose="020B0609070205080204" pitchFamily="49" charset="-128"/>
                          <a:cs typeface="Arial" panose="020B0604020202020204" pitchFamily="34" charset="0"/>
                        </a:rPr>
                        <a:t>Infant Toddler Curriculum and Individualization</a:t>
                      </a:r>
                      <a:endParaRPr lang="en-US" sz="1200" b="0" u="none" dirty="0">
                        <a:solidFill>
                          <a:schemeClr val="tx1"/>
                        </a:solidFill>
                        <a:effectLst/>
                        <a:latin typeface="Arial" panose="020B0604020202020204" pitchFamily="34" charset="0"/>
                        <a:ea typeface="MS Gothic" panose="020B0609070205080204" pitchFamily="49" charset="-128"/>
                        <a:cs typeface="Arial" panose="020B0604020202020204" pitchFamily="34" charset="0"/>
                      </a:endParaRPr>
                    </a:p>
                  </a:txBody>
                  <a:tcPr>
                    <a:solidFill>
                      <a:srgbClr val="F6F6F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ZERO TO THREE</a:t>
                      </a:r>
                    </a:p>
                  </a:txBody>
                  <a:tcPr>
                    <a:solidFill>
                      <a:srgbClr val="F6F6F1"/>
                    </a:solidFill>
                  </a:tcPr>
                </a:tc>
                <a:tc>
                  <a:txBody>
                    <a:bodyPr/>
                    <a:lstStyle/>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Coaches and Trainers</a:t>
                      </a:r>
                    </a:p>
                    <a:p>
                      <a:pPr marL="0" marR="0">
                        <a:spcBef>
                          <a:spcPts val="0"/>
                        </a:spcBef>
                        <a:spcAft>
                          <a:spcPts val="0"/>
                        </a:spcAft>
                      </a:pPr>
                      <a:r>
                        <a:rPr lang="en-US" sz="1200" b="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PD System Planners </a:t>
                      </a:r>
                    </a:p>
                  </a:txBody>
                  <a:tcPr>
                    <a:solidFill>
                      <a:srgbClr val="F6F6F1"/>
                    </a:solidFill>
                  </a:tcPr>
                </a:tc>
                <a:extLst>
                  <a:ext uri="{0D108BD9-81ED-4DB2-BD59-A6C34878D82A}">
                    <a16:rowId xmlns:a16="http://schemas.microsoft.com/office/drawing/2014/main" val="10004"/>
                  </a:ext>
                </a:extLst>
              </a:tr>
            </a:tbl>
          </a:graphicData>
        </a:graphic>
      </p:graphicFrame>
      <p:sp>
        <p:nvSpPr>
          <p:cNvPr id="6" name="Date Placeholder 3"/>
          <p:cNvSpPr>
            <a:spLocks noGrp="1"/>
          </p:cNvSpPr>
          <p:nvPr>
            <p:ph type="dt" sz="half" idx="2"/>
          </p:nvPr>
        </p:nvSpPr>
        <p:spPr>
          <a:xfrm>
            <a:off x="457200" y="6356350"/>
            <a:ext cx="488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D6DBE-CFBC-5C45-9269-B4B667184695}" type="slidenum">
              <a:rPr lang="en-US" smtClean="0"/>
              <a:pPr/>
              <a:t>9</a:t>
            </a:fld>
            <a:r>
              <a:rPr lang="en-US" dirty="0"/>
              <a:t>       </a:t>
            </a:r>
            <a:r>
              <a:rPr lang="en-US" u="sng" dirty="0">
                <a:hlinkClick r:id="rId3"/>
              </a:rPr>
              <a:t>https://earlyeducatorcentral.acf.hhs.gov</a:t>
            </a:r>
            <a:r>
              <a:rPr lang="en-US" dirty="0"/>
              <a:t>  </a:t>
            </a:r>
          </a:p>
        </p:txBody>
      </p:sp>
      <p:pic>
        <p:nvPicPr>
          <p:cNvPr id="7" name="Picture 6" descr="ECC_Ic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129" y="436337"/>
            <a:ext cx="807671" cy="807671"/>
          </a:xfrm>
          <a:prstGeom prst="rect">
            <a:avLst/>
          </a:prstGeom>
        </p:spPr>
      </p:pic>
    </p:spTree>
    <p:extLst>
      <p:ext uri="{BB962C8B-B14F-4D97-AF65-F5344CB8AC3E}">
        <p14:creationId xmlns:p14="http://schemas.microsoft.com/office/powerpoint/2010/main" val="2425184115"/>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55A5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2479</Words>
  <Application>Microsoft Office PowerPoint</Application>
  <PresentationFormat>On-screen Show (4:3)</PresentationFormat>
  <Paragraphs>187</Paragraphs>
  <Slides>22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Helvetica Neue</vt:lpstr>
      <vt:lpstr>Office Theme</vt:lpstr>
      <vt:lpstr>PowerPoint Presentation</vt:lpstr>
      <vt:lpstr>PowerPoint Presentation</vt:lpstr>
      <vt:lpstr>National Context</vt:lpstr>
      <vt:lpstr>Early Educator Central</vt:lpstr>
      <vt:lpstr>Audiences</vt:lpstr>
      <vt:lpstr>Early Educator Central Overview</vt:lpstr>
      <vt:lpstr>Coursework </vt:lpstr>
      <vt:lpstr>Coursework: Details </vt:lpstr>
      <vt:lpstr>Coursework: Details</vt:lpstr>
      <vt:lpstr>Coursework: Details</vt:lpstr>
      <vt:lpstr>Teaching Supports </vt:lpstr>
      <vt:lpstr>Teaching Supports:  Course Framework</vt:lpstr>
      <vt:lpstr>Teaching Supports:  The Coaching Companion</vt:lpstr>
      <vt:lpstr>Teaching Supports:  The Head Start Coaching Companion</vt:lpstr>
      <vt:lpstr>Teaching Supports:  Infant Toddler Video Clips</vt:lpstr>
      <vt:lpstr>Teaching Support: Additional Resources</vt:lpstr>
      <vt:lpstr>System Supports </vt:lpstr>
      <vt:lpstr>System Supports:  PD System Cost Analysis Brief</vt:lpstr>
      <vt:lpstr>System Supports:  PD System Cost Analysis Brief</vt:lpstr>
      <vt:lpstr>System Supports: Articulation Agreements</vt:lpstr>
      <vt:lpstr>System Supports: Resources  </vt:lpstr>
      <vt:lpstr>Spread the Word!</vt:lpstr>
    </vt:vector>
  </TitlesOfParts>
  <Company>ICF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Ziolkowski</dc:creator>
  <cp:lastModifiedBy>Allyson Dean</cp:lastModifiedBy>
  <cp:revision>54</cp:revision>
  <dcterms:created xsi:type="dcterms:W3CDTF">2015-06-29T16:45:31Z</dcterms:created>
  <dcterms:modified xsi:type="dcterms:W3CDTF">2020-03-06T14:34:42Z</dcterms:modified>
</cp:coreProperties>
</file>